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30"/>
  </p:notesMasterIdLst>
  <p:handoutMasterIdLst>
    <p:handoutMasterId r:id="rId31"/>
  </p:handoutMasterIdLst>
  <p:sldIdLst>
    <p:sldId id="330" r:id="rId2"/>
    <p:sldId id="379" r:id="rId3"/>
    <p:sldId id="384" r:id="rId4"/>
    <p:sldId id="351" r:id="rId5"/>
    <p:sldId id="385" r:id="rId6"/>
    <p:sldId id="393" r:id="rId7"/>
    <p:sldId id="356" r:id="rId8"/>
    <p:sldId id="378" r:id="rId9"/>
    <p:sldId id="386" r:id="rId10"/>
    <p:sldId id="394" r:id="rId11"/>
    <p:sldId id="382" r:id="rId12"/>
    <p:sldId id="392" r:id="rId13"/>
    <p:sldId id="369" r:id="rId14"/>
    <p:sldId id="368" r:id="rId15"/>
    <p:sldId id="355" r:id="rId16"/>
    <p:sldId id="391" r:id="rId17"/>
    <p:sldId id="389" r:id="rId18"/>
    <p:sldId id="338" r:id="rId19"/>
    <p:sldId id="376" r:id="rId20"/>
    <p:sldId id="357" r:id="rId21"/>
    <p:sldId id="371" r:id="rId22"/>
    <p:sldId id="372" r:id="rId23"/>
    <p:sldId id="377" r:id="rId24"/>
    <p:sldId id="373" r:id="rId25"/>
    <p:sldId id="374" r:id="rId26"/>
    <p:sldId id="375" r:id="rId27"/>
    <p:sldId id="339" r:id="rId28"/>
    <p:sldId id="387" r:id="rId29"/>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3469" autoAdjust="0"/>
  </p:normalViewPr>
  <p:slideViewPr>
    <p:cSldViewPr snapToObjects="1">
      <p:cViewPr varScale="1">
        <p:scale>
          <a:sx n="153" d="100"/>
          <a:sy n="153" d="100"/>
        </p:scale>
        <p:origin x="1424" y="176"/>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858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1" indent="0">
              <a:buNone/>
            </a:pPr>
            <a:endParaRPr lang="en-CH" sz="2400" dirty="0"/>
          </a:p>
        </p:txBody>
      </p:sp>
    </p:spTree>
    <p:extLst>
      <p:ext uri="{BB962C8B-B14F-4D97-AF65-F5344CB8AC3E}">
        <p14:creationId xmlns:p14="http://schemas.microsoft.com/office/powerpoint/2010/main" val="64218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16912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2792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17325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10856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55577" y="218700"/>
            <a:ext cx="8029649" cy="381375"/>
          </a:xfrm>
        </p:spPr>
        <p:txBody>
          <a:bodyPr/>
          <a:lstStyle/>
          <a:p>
            <a:r>
              <a:rPr lang="en-US" noProof="0" dirty="0"/>
              <a:t>Click to edit Master title style</a:t>
            </a:r>
            <a:endParaRPr lang="en-GB" noProof="0"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3705040666"/>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 id="2147483990" r:id="rId9"/>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fa-wica.psi.ch/"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wica.psi.ch/" TargetMode="External"/><Relationship Id="rId5" Type="http://schemas.openxmlformats.org/officeDocument/2006/relationships/hyperlink" Target="https://github.com/paulscherrerinstitute/wica-js" TargetMode="External"/><Relationship Id="rId4" Type="http://schemas.openxmlformats.org/officeDocument/2006/relationships/hyperlink" Target="https://github.com/paulscherrerinstitute/wica-htt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91183" y="3435846"/>
            <a:ext cx="7969249" cy="360040"/>
          </a:xfrm>
        </p:spPr>
        <p:txBody>
          <a:bodyPr/>
          <a:lstStyle/>
          <a:p>
            <a:r>
              <a:rPr lang="en-GB" sz="2200" noProof="0" dirty="0"/>
              <a:t>WICA: an </a:t>
            </a:r>
            <a:r>
              <a:rPr lang="en-GB" sz="2200" i="1" noProof="0" dirty="0"/>
              <a:t>extra</a:t>
            </a:r>
            <a:r>
              <a:rPr lang="en-GB" sz="2200" noProof="0" dirty="0"/>
              <a:t> tool in our Control System Toolkit</a:t>
            </a:r>
            <a:endParaRPr lang="en-GB" sz="2200" dirty="0"/>
          </a:p>
        </p:txBody>
      </p:sp>
      <p:sp>
        <p:nvSpPr>
          <p:cNvPr id="9" name="Untertitel 8"/>
          <p:cNvSpPr>
            <a:spLocks noGrp="1"/>
          </p:cNvSpPr>
          <p:nvPr>
            <p:ph type="subTitle" sz="quarter" idx="1"/>
          </p:nvPr>
        </p:nvSpPr>
        <p:spPr>
          <a:xfrm>
            <a:off x="539552" y="2946432"/>
            <a:ext cx="7955637" cy="273390"/>
          </a:xfrm>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a:xfrm>
            <a:off x="505469" y="4011910"/>
            <a:ext cx="7954963" cy="293383"/>
          </a:xfrm>
        </p:spPr>
        <p:txBody>
          <a:bodyPr/>
          <a:lstStyle/>
          <a:p>
            <a:pPr>
              <a:lnSpc>
                <a:spcPct val="110000"/>
              </a:lnSpc>
              <a:spcBef>
                <a:spcPts val="0"/>
              </a:spcBef>
            </a:pPr>
            <a:r>
              <a:rPr lang="en-GB" sz="1600" dirty="0"/>
              <a:t>PSI Controls Section Lightning Talks</a:t>
            </a:r>
            <a:r>
              <a:rPr lang="en-GB" sz="1600" b="1" dirty="0">
                <a:solidFill>
                  <a:srgbClr val="969696"/>
                </a:solidFill>
                <a:latin typeface="+mn-lt"/>
              </a:rPr>
              <a:t> November</a:t>
            </a:r>
            <a:r>
              <a:rPr lang="en-GB" sz="1600" b="1" kern="1000" spc="30" dirty="0">
                <a:solidFill>
                  <a:srgbClr val="969696"/>
                </a:solidFill>
                <a:latin typeface="+mn-lt"/>
                <a:cs typeface="Franklin Gothic Book"/>
              </a:rPr>
              <a:t>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
        <p:nvSpPr>
          <p:cNvPr id="2" name="Title 2">
            <a:extLst>
              <a:ext uri="{FF2B5EF4-FFF2-40B4-BE49-F238E27FC236}">
                <a16:creationId xmlns:a16="http://schemas.microsoft.com/office/drawing/2014/main" id="{C48BBC88-893F-6DC6-4B1A-A7C9F9BAD71A}"/>
              </a:ext>
            </a:extLst>
          </p:cNvPr>
          <p:cNvSpPr txBox="1">
            <a:spLocks/>
          </p:cNvSpPr>
          <p:nvPr/>
        </p:nvSpPr>
        <p:spPr bwMode="auto">
          <a:xfrm>
            <a:off x="2051720" y="209919"/>
            <a:ext cx="5989073"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Where to Start 1 – Network Protocols</a:t>
            </a:r>
          </a:p>
        </p:txBody>
      </p:sp>
    </p:spTree>
    <p:extLst>
      <p:ext uri="{BB962C8B-B14F-4D97-AF65-F5344CB8AC3E}">
        <p14:creationId xmlns:p14="http://schemas.microsoft.com/office/powerpoint/2010/main" val="10945742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0AE238-AC92-540B-4167-801A41620B56}"/>
              </a:ext>
            </a:extLst>
          </p:cNvPr>
          <p:cNvSpPr>
            <a:spLocks noGrp="1"/>
          </p:cNvSpPr>
          <p:nvPr>
            <p:ph type="title"/>
          </p:nvPr>
        </p:nvSpPr>
        <p:spPr>
          <a:xfrm>
            <a:off x="2029716" y="201568"/>
            <a:ext cx="6708025" cy="381375"/>
          </a:xfrm>
        </p:spPr>
        <p:txBody>
          <a:bodyPr/>
          <a:lstStyle/>
          <a:p>
            <a:r>
              <a:rPr lang="en-CH" dirty="0"/>
              <a:t>HTTP: the lingua-franca of our connected world</a:t>
            </a:r>
          </a:p>
        </p:txBody>
      </p:sp>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Tree>
    <p:extLst>
      <p:ext uri="{BB962C8B-B14F-4D97-AF65-F5344CB8AC3E}">
        <p14:creationId xmlns:p14="http://schemas.microsoft.com/office/powerpoint/2010/main" val="110411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AEB4B-9AFE-7E77-5684-DDE93C404D10}"/>
              </a:ext>
            </a:extLst>
          </p:cNvPr>
          <p:cNvSpPr>
            <a:spLocks noGrp="1"/>
          </p:cNvSpPr>
          <p:nvPr>
            <p:ph type="title"/>
          </p:nvPr>
        </p:nvSpPr>
        <p:spPr/>
        <p:txBody>
          <a:bodyPr/>
          <a:lstStyle/>
          <a:p>
            <a:r>
              <a:rPr lang="en-CH" dirty="0"/>
              <a:t>Where to Start 2 – PSI GUI Review</a:t>
            </a:r>
          </a:p>
        </p:txBody>
      </p:sp>
      <p:sp>
        <p:nvSpPr>
          <p:cNvPr id="4" name="Slide Number Placeholder 3">
            <a:extLst>
              <a:ext uri="{FF2B5EF4-FFF2-40B4-BE49-F238E27FC236}">
                <a16:creationId xmlns:a16="http://schemas.microsoft.com/office/drawing/2014/main" id="{866327D6-60EA-A102-2C8C-AB024BFB60D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sp>
        <p:nvSpPr>
          <p:cNvPr id="6" name="Content Placeholder 5">
            <a:extLst>
              <a:ext uri="{FF2B5EF4-FFF2-40B4-BE49-F238E27FC236}">
                <a16:creationId xmlns:a16="http://schemas.microsoft.com/office/drawing/2014/main" id="{C7FD251D-9984-64BB-5D07-5968EE673FEA}"/>
              </a:ext>
            </a:extLst>
          </p:cNvPr>
          <p:cNvSpPr>
            <a:spLocks noGrp="1"/>
          </p:cNvSpPr>
          <p:nvPr>
            <p:ph sz="quarter" idx="13"/>
          </p:nvPr>
        </p:nvSpPr>
        <p:spPr>
          <a:xfrm>
            <a:off x="1043000" y="771550"/>
            <a:ext cx="7742237" cy="2448272"/>
          </a:xfrm>
        </p:spPr>
        <p:txBody>
          <a:bodyPr/>
          <a:lstStyle/>
          <a:p>
            <a:pPr>
              <a:spcAft>
                <a:spcPts val="1200"/>
              </a:spcAft>
            </a:pPr>
            <a:r>
              <a:rPr lang="en-GB" sz="1600" kern="1000" dirty="0">
                <a:solidFill>
                  <a:srgbClr val="686868"/>
                </a:solidFill>
                <a:latin typeface="+mj-lt"/>
                <a:ea typeface="+mj-ea"/>
                <a:cs typeface="+mj-cs"/>
              </a:rPr>
              <a:t>Status: Text Only</a:t>
            </a:r>
          </a:p>
          <a:p>
            <a:pPr>
              <a:spcAft>
                <a:spcPts val="1200"/>
              </a:spcAft>
            </a:pPr>
            <a:r>
              <a:rPr lang="en-GB" sz="1600" kern="1000" dirty="0">
                <a:solidFill>
                  <a:srgbClr val="686868"/>
                </a:solidFill>
                <a:latin typeface="+mj-lt"/>
                <a:ea typeface="+mj-ea"/>
                <a:cs typeface="+mj-cs"/>
              </a:rPr>
              <a:t>Status: Plots (time series, X-Y, </a:t>
            </a:r>
            <a:r>
              <a:rPr lang="en-GB" sz="1600" kern="1000" dirty="0" err="1">
                <a:solidFill>
                  <a:srgbClr val="686868"/>
                </a:solidFill>
                <a:latin typeface="+mj-lt"/>
                <a:ea typeface="+mj-ea"/>
                <a:cs typeface="+mj-cs"/>
              </a:rPr>
              <a:t>barchart</a:t>
            </a:r>
            <a:r>
              <a:rPr lang="en-GB" sz="1600" kern="1000" dirty="0">
                <a:solidFill>
                  <a:srgbClr val="686868"/>
                </a:solidFill>
                <a:latin typeface="+mj-lt"/>
                <a:ea typeface="+mj-ea"/>
                <a:cs typeface="+mj-cs"/>
              </a:rPr>
              <a:t>, </a:t>
            </a:r>
            <a:r>
              <a:rPr lang="en-GB" sz="1600" kern="1000" dirty="0" err="1">
                <a:solidFill>
                  <a:srgbClr val="686868"/>
                </a:solidFill>
                <a:latin typeface="+mj-lt"/>
                <a:ea typeface="+mj-ea"/>
                <a:cs typeface="+mj-cs"/>
              </a:rPr>
              <a:t>piechart</a:t>
            </a:r>
            <a:r>
              <a:rPr lang="en-GB" sz="1600" kern="1000" dirty="0">
                <a:solidFill>
                  <a:srgbClr val="686868"/>
                </a:solidFill>
                <a:latin typeface="+mj-lt"/>
                <a:ea typeface="+mj-ea"/>
                <a:cs typeface="+mj-cs"/>
              </a:rPr>
              <a:t> etc…)</a:t>
            </a:r>
          </a:p>
          <a:p>
            <a:pPr>
              <a:spcAft>
                <a:spcPts val="1200"/>
              </a:spcAft>
            </a:pPr>
            <a:r>
              <a:rPr lang="en-GB" sz="1600" kern="1000" dirty="0">
                <a:solidFill>
                  <a:srgbClr val="686868"/>
                </a:solidFill>
                <a:latin typeface="+mj-lt"/>
                <a:ea typeface="+mj-ea"/>
                <a:cs typeface="+mj-cs"/>
              </a:rPr>
              <a:t>Status: Graphical</a:t>
            </a:r>
          </a:p>
          <a:p>
            <a:pPr>
              <a:spcAft>
                <a:spcPts val="1200"/>
              </a:spcAft>
            </a:pPr>
            <a:r>
              <a:rPr lang="en-GB" sz="1600" kern="1000" dirty="0">
                <a:solidFill>
                  <a:srgbClr val="686868"/>
                </a:solidFill>
                <a:latin typeface="+mj-lt"/>
                <a:ea typeface="+mj-ea"/>
                <a:cs typeface="+mj-cs"/>
              </a:rPr>
              <a:t>Status: Images (camera)</a:t>
            </a:r>
          </a:p>
          <a:p>
            <a:pPr>
              <a:spcAft>
                <a:spcPts val="1200"/>
              </a:spcAft>
            </a:pPr>
            <a:r>
              <a:rPr lang="en-GB" sz="1600" kern="1000" dirty="0">
                <a:solidFill>
                  <a:srgbClr val="686868"/>
                </a:solidFill>
                <a:latin typeface="+mj-lt"/>
                <a:ea typeface="+mj-ea"/>
                <a:cs typeface="+mj-cs"/>
              </a:rPr>
              <a:t>Control and Status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vacuum displays)</a:t>
            </a:r>
          </a:p>
          <a:p>
            <a:pPr>
              <a:spcAft>
                <a:spcPts val="1200"/>
              </a:spcAft>
            </a:pPr>
            <a:r>
              <a:rPr lang="en-GB" sz="1600" kern="1000" dirty="0">
                <a:solidFill>
                  <a:srgbClr val="686868"/>
                </a:solidFill>
                <a:latin typeface="+mj-lt"/>
                <a:ea typeface="+mj-ea"/>
                <a:cs typeface="+mj-cs"/>
              </a:rPr>
              <a:t>Applications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PROSCAN Ball, HIPA Interlock Display)</a:t>
            </a:r>
            <a:br>
              <a:rPr lang="en-GB" sz="16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sp>
        <p:nvSpPr>
          <p:cNvPr id="9" name="Inhaltsplatzhalter 1">
            <a:extLst>
              <a:ext uri="{FF2B5EF4-FFF2-40B4-BE49-F238E27FC236}">
                <a16:creationId xmlns:a16="http://schemas.microsoft.com/office/drawing/2014/main" id="{99AC44BF-2235-F0B4-F0B2-9911E9C69247}"/>
              </a:ext>
            </a:extLst>
          </p:cNvPr>
          <p:cNvSpPr txBox="1">
            <a:spLocks/>
          </p:cNvSpPr>
          <p:nvPr/>
        </p:nvSpPr>
        <p:spPr>
          <a:xfrm>
            <a:off x="1065179" y="327672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…our applications are diverse, the web now has solutions for everything</a:t>
            </a:r>
          </a:p>
        </p:txBody>
      </p:sp>
      <p:sp>
        <p:nvSpPr>
          <p:cNvPr id="10" name="Inhaltsplatzhalter 1">
            <a:extLst>
              <a:ext uri="{FF2B5EF4-FFF2-40B4-BE49-F238E27FC236}">
                <a16:creationId xmlns:a16="http://schemas.microsoft.com/office/drawing/2014/main" id="{FD909F1A-23C6-3A35-4E55-DB0938BF1A18}"/>
              </a:ext>
            </a:extLst>
          </p:cNvPr>
          <p:cNvSpPr txBox="1">
            <a:spLocks/>
          </p:cNvSpPr>
          <p:nvPr/>
        </p:nvSpPr>
        <p:spPr>
          <a:xfrm>
            <a:off x="1277714" y="3651870"/>
            <a:ext cx="7742236" cy="86409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don’t try to do too much !</a:t>
            </a:r>
          </a:p>
          <a:p>
            <a:pPr>
              <a:spcAft>
                <a:spcPts val="600"/>
              </a:spcAft>
              <a:buFont typeface="Symbol" pitchFamily="2" charset="2"/>
              <a:buChar char="Þ"/>
            </a:pPr>
            <a:r>
              <a:rPr lang="en-GB" sz="1400" kern="1000" dirty="0">
                <a:solidFill>
                  <a:srgbClr val="686868"/>
                </a:solidFill>
                <a:latin typeface="+mj-lt"/>
                <a:ea typeface="+mj-ea"/>
                <a:cs typeface="+mj-cs"/>
              </a:rPr>
              <a:t> bring the </a:t>
            </a:r>
            <a:r>
              <a:rPr lang="en-GB" sz="1400" b="1" kern="1000" dirty="0">
                <a:solidFill>
                  <a:srgbClr val="686868"/>
                </a:solidFill>
                <a:latin typeface="+mj-lt"/>
                <a:ea typeface="+mj-ea"/>
                <a:cs typeface="+mj-cs"/>
              </a:rPr>
              <a:t>live control system data to the user’s web page </a:t>
            </a:r>
          </a:p>
          <a:p>
            <a:pPr>
              <a:spcAft>
                <a:spcPts val="600"/>
              </a:spcAft>
              <a:buFont typeface="Symbol" pitchFamily="2" charset="2"/>
              <a:buChar char="Þ"/>
            </a:pPr>
            <a:r>
              <a:rPr lang="en-GB" sz="1400" kern="1000" dirty="0">
                <a:solidFill>
                  <a:srgbClr val="686868"/>
                </a:solidFill>
                <a:latin typeface="+mj-lt"/>
                <a:ea typeface="+mj-ea"/>
                <a:cs typeface="+mj-cs"/>
              </a:rPr>
              <a:t> use </a:t>
            </a:r>
            <a:r>
              <a:rPr lang="en-GB" sz="1400" b="1" kern="1000" dirty="0">
                <a:solidFill>
                  <a:srgbClr val="686868"/>
                </a:solidFill>
                <a:latin typeface="+mj-lt"/>
                <a:ea typeface="+mj-ea"/>
                <a:cs typeface="+mj-cs"/>
              </a:rPr>
              <a:t>standard techniques </a:t>
            </a:r>
            <a:r>
              <a:rPr lang="en-GB" sz="1400" kern="1000" dirty="0">
                <a:solidFill>
                  <a:srgbClr val="686868"/>
                </a:solidFill>
                <a:latin typeface="+mj-lt"/>
                <a:ea typeface="+mj-ea"/>
                <a:cs typeface="+mj-cs"/>
              </a:rPr>
              <a:t>to create the user interface  (html, CSS, </a:t>
            </a:r>
            <a:r>
              <a:rPr lang="en-GB" sz="1400" kern="1000" dirty="0" err="1">
                <a:solidFill>
                  <a:srgbClr val="686868"/>
                </a:solidFill>
                <a:latin typeface="+mj-lt"/>
                <a:ea typeface="+mj-ea"/>
                <a:cs typeface="+mj-cs"/>
              </a:rPr>
              <a:t>Javascript</a:t>
            </a:r>
            <a:r>
              <a:rPr lang="en-GB" sz="1400" kern="1000" dirty="0">
                <a:solidFill>
                  <a:srgbClr val="686868"/>
                </a:solidFill>
                <a:latin typeface="+mj-lt"/>
                <a:ea typeface="+mj-ea"/>
                <a:cs typeface="+mj-cs"/>
              </a:rPr>
              <a:t>)</a:t>
            </a:r>
          </a:p>
        </p:txBody>
      </p:sp>
      <p:sp>
        <p:nvSpPr>
          <p:cNvPr id="2" name="Inhaltsplatzhalter 1">
            <a:extLst>
              <a:ext uri="{FF2B5EF4-FFF2-40B4-BE49-F238E27FC236}">
                <a16:creationId xmlns:a16="http://schemas.microsoft.com/office/drawing/2014/main" id="{7FE94162-1208-05B9-23A7-4EAE7C246186}"/>
              </a:ext>
            </a:extLst>
          </p:cNvPr>
          <p:cNvSpPr txBox="1">
            <a:spLocks/>
          </p:cNvSpPr>
          <p:nvPr/>
        </p:nvSpPr>
        <p:spPr>
          <a:xfrm>
            <a:off x="1277714" y="4587974"/>
            <a:ext cx="4374406" cy="336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WICA is </a:t>
            </a:r>
            <a:r>
              <a:rPr lang="en-GB" sz="1400" b="1" kern="1000" dirty="0">
                <a:solidFill>
                  <a:srgbClr val="686868"/>
                </a:solidFill>
                <a:latin typeface="+mj-lt"/>
                <a:ea typeface="+mj-ea"/>
                <a:cs typeface="+mj-cs"/>
              </a:rPr>
              <a:t>not</a:t>
            </a:r>
            <a:r>
              <a:rPr lang="en-GB" sz="1400" kern="1000" dirty="0">
                <a:solidFill>
                  <a:srgbClr val="686868"/>
                </a:solidFill>
                <a:latin typeface="+mj-lt"/>
                <a:ea typeface="+mj-ea"/>
                <a:cs typeface="+mj-cs"/>
              </a:rPr>
              <a:t> a </a:t>
            </a:r>
            <a:r>
              <a:rPr lang="en-GB" sz="1400" kern="1000" dirty="0" err="1">
                <a:solidFill>
                  <a:srgbClr val="686868"/>
                </a:solidFill>
                <a:latin typeface="+mj-lt"/>
                <a:ea typeface="+mj-ea"/>
                <a:cs typeface="+mj-cs"/>
              </a:rPr>
              <a:t>caQtDm</a:t>
            </a:r>
            <a:r>
              <a:rPr lang="en-GB" sz="1400" kern="1000" dirty="0">
                <a:solidFill>
                  <a:srgbClr val="686868"/>
                </a:solidFill>
                <a:latin typeface="+mj-lt"/>
                <a:ea typeface="+mj-ea"/>
                <a:cs typeface="+mj-cs"/>
              </a:rPr>
              <a:t> replacement !</a:t>
            </a:r>
          </a:p>
        </p:txBody>
      </p:sp>
    </p:spTree>
    <p:extLst>
      <p:ext uri="{BB962C8B-B14F-4D97-AF65-F5344CB8AC3E}">
        <p14:creationId xmlns:p14="http://schemas.microsoft.com/office/powerpoint/2010/main" val="317423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3347869" y="2591260"/>
            <a:ext cx="2016219" cy="8186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Backend</a:t>
            </a:r>
          </a:p>
        </p:txBody>
      </p:sp>
      <p:sp>
        <p:nvSpPr>
          <p:cNvPr id="31" name="TextBox 30">
            <a:extLst>
              <a:ext uri="{FF2B5EF4-FFF2-40B4-BE49-F238E27FC236}">
                <a16:creationId xmlns:a16="http://schemas.microsoft.com/office/drawing/2014/main" id="{9D33F069-3844-3D5A-FF7B-0D831C15F707}"/>
              </a:ext>
            </a:extLst>
          </p:cNvPr>
          <p:cNvSpPr txBox="1"/>
          <p:nvPr/>
        </p:nvSpPr>
        <p:spPr>
          <a:xfrm>
            <a:off x="4283968" y="2873866"/>
            <a:ext cx="926849"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2"/>
          <a:stretch>
            <a:fillRect/>
          </a:stretch>
        </p:blipFill>
        <p:spPr>
          <a:xfrm>
            <a:off x="5076056" y="2643758"/>
            <a:ext cx="192583" cy="192583"/>
          </a:xfrm>
          <a:prstGeom prst="rect">
            <a:avLst/>
          </a:prstGeom>
        </p:spPr>
      </p:pic>
      <p:grpSp>
        <p:nvGrpSpPr>
          <p:cNvPr id="9" name="Group 8">
            <a:extLst>
              <a:ext uri="{FF2B5EF4-FFF2-40B4-BE49-F238E27FC236}">
                <a16:creationId xmlns:a16="http://schemas.microsoft.com/office/drawing/2014/main" id="{2643311C-5202-0D8C-E202-3A420AFDD971}"/>
              </a:ext>
            </a:extLst>
          </p:cNvPr>
          <p:cNvGrpSpPr/>
          <p:nvPr/>
        </p:nvGrpSpPr>
        <p:grpSpPr>
          <a:xfrm>
            <a:off x="3347865" y="627534"/>
            <a:ext cx="2016219" cy="1548564"/>
            <a:chOff x="2793771" y="740210"/>
            <a:chExt cx="2016219" cy="1548564"/>
          </a:xfrm>
        </p:grpSpPr>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86" y="740210"/>
              <a:ext cx="432136" cy="406092"/>
            </a:xfrm>
            <a:prstGeom prst="rect">
              <a:avLst/>
            </a:prstGeom>
          </p:spPr>
        </p:pic>
        <p:sp>
          <p:nvSpPr>
            <p:cNvPr id="32" name="Rectangle 31">
              <a:extLst>
                <a:ext uri="{FF2B5EF4-FFF2-40B4-BE49-F238E27FC236}">
                  <a16:creationId xmlns:a16="http://schemas.microsoft.com/office/drawing/2014/main" id="{A52109BC-EDD0-F3DD-F922-8F3964A23FD7}"/>
                </a:ext>
              </a:extLst>
            </p:cNvPr>
            <p:cNvSpPr/>
            <p:nvPr/>
          </p:nvSpPr>
          <p:spPr bwMode="auto">
            <a:xfrm>
              <a:off x="2793771" y="1249650"/>
              <a:ext cx="2016219" cy="10391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3945898" y="1089427"/>
              <a:ext cx="0" cy="232231"/>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0" name="TextBox 69">
              <a:extLst>
                <a:ext uri="{FF2B5EF4-FFF2-40B4-BE49-F238E27FC236}">
                  <a16:creationId xmlns:a16="http://schemas.microsoft.com/office/drawing/2014/main" id="{0E3F4D03-0701-4C0A-0D03-9484789E42D2}"/>
                </a:ext>
              </a:extLst>
            </p:cNvPr>
            <p:cNvSpPr txBox="1"/>
            <p:nvPr/>
          </p:nvSpPr>
          <p:spPr>
            <a:xfrm>
              <a:off x="3369834" y="1532298"/>
              <a:ext cx="926851" cy="645652"/>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2"/>
            <a:stretch>
              <a:fillRect/>
            </a:stretch>
          </p:blipFill>
          <p:spPr>
            <a:xfrm>
              <a:off x="4521962" y="2036354"/>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3448774" y="1724540"/>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3448774" y="1940564"/>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grpSp>
      <p:sp>
        <p:nvSpPr>
          <p:cNvPr id="82" name="TextBox 81">
            <a:extLst>
              <a:ext uri="{FF2B5EF4-FFF2-40B4-BE49-F238E27FC236}">
                <a16:creationId xmlns:a16="http://schemas.microsoft.com/office/drawing/2014/main" id="{5323D11C-34BD-907B-D250-73054523EA61}"/>
              </a:ext>
            </a:extLst>
          </p:cNvPr>
          <p:cNvSpPr txBox="1"/>
          <p:nvPr/>
        </p:nvSpPr>
        <p:spPr>
          <a:xfrm>
            <a:off x="3876275" y="2290492"/>
            <a:ext cx="410364" cy="184360"/>
          </a:xfrm>
          <a:prstGeom prst="rect">
            <a:avLst/>
          </a:prstGeom>
          <a:noFill/>
        </p:spPr>
        <p:txBody>
          <a:bodyPr wrap="none" lIns="0" tIns="0" rIns="0" bIns="0" rtlCol="0">
            <a:noAutofit/>
          </a:bodyPr>
          <a:lstStyle/>
          <a:p>
            <a:pPr algn="r">
              <a:lnSpc>
                <a:spcPct val="110000"/>
              </a:lnSpc>
              <a:spcBef>
                <a:spcPts val="0"/>
              </a:spcBef>
            </a:pPr>
            <a:r>
              <a:rPr lang="en-CH" sz="1200" kern="1000" spc="30" dirty="0">
                <a:latin typeface="+mn-lt"/>
                <a:cs typeface="Franklin Gothic Book"/>
              </a:rPr>
              <a:t>http</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5796136" y="743763"/>
            <a:ext cx="1106525" cy="544400"/>
          </a:xfrm>
          <a:prstGeom prst="wedgeRoundRectCallout">
            <a:avLst>
              <a:gd name="adj1" fmla="val -146302"/>
              <a:gd name="adj2" fmla="val 12928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our own intelligence”</a:t>
            </a:r>
          </a:p>
        </p:txBody>
      </p:sp>
      <p:grpSp>
        <p:nvGrpSpPr>
          <p:cNvPr id="10" name="Group 9">
            <a:extLst>
              <a:ext uri="{FF2B5EF4-FFF2-40B4-BE49-F238E27FC236}">
                <a16:creationId xmlns:a16="http://schemas.microsoft.com/office/drawing/2014/main" id="{DBAF2C65-1408-B5E2-03FA-3F3FB9E689BC}"/>
              </a:ext>
            </a:extLst>
          </p:cNvPr>
          <p:cNvGrpSpPr/>
          <p:nvPr/>
        </p:nvGrpSpPr>
        <p:grpSpPr>
          <a:xfrm>
            <a:off x="3275856" y="3404774"/>
            <a:ext cx="2368128" cy="1304367"/>
            <a:chOff x="2555776" y="3404774"/>
            <a:chExt cx="2368128" cy="1304367"/>
          </a:xfrm>
        </p:grpSpPr>
        <p:sp>
          <p:nvSpPr>
            <p:cNvPr id="22" name="Rectangle 21">
              <a:extLst>
                <a:ext uri="{FF2B5EF4-FFF2-40B4-BE49-F238E27FC236}">
                  <a16:creationId xmlns:a16="http://schemas.microsoft.com/office/drawing/2014/main" id="{C18506BC-109C-17E1-66EF-FBCEB6A3A730}"/>
                </a:ext>
              </a:extLst>
            </p:cNvPr>
            <p:cNvSpPr/>
            <p:nvPr/>
          </p:nvSpPr>
          <p:spPr bwMode="auto">
            <a:xfrm>
              <a:off x="3302217" y="3698534"/>
              <a:ext cx="1038614" cy="43132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2555776" y="4386444"/>
              <a:ext cx="1077153"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3818167" y="4390170"/>
              <a:ext cx="1105737"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3830191" y="3404774"/>
              <a:ext cx="0" cy="29314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3227139" y="4129856"/>
              <a:ext cx="221636"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4087203" y="4129857"/>
              <a:ext cx="148297"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2" name="TextBox 71">
              <a:extLst>
                <a:ext uri="{FF2B5EF4-FFF2-40B4-BE49-F238E27FC236}">
                  <a16:creationId xmlns:a16="http://schemas.microsoft.com/office/drawing/2014/main" id="{27DBF791-533D-66B2-A4CF-970EB8219B6B}"/>
                </a:ext>
              </a:extLst>
            </p:cNvPr>
            <p:cNvSpPr txBox="1"/>
            <p:nvPr/>
          </p:nvSpPr>
          <p:spPr>
            <a:xfrm>
              <a:off x="3885401" y="3441944"/>
              <a:ext cx="148774" cy="192583"/>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 name="Picture 6" descr="EPICS - Wikipedia">
              <a:extLst>
                <a:ext uri="{FF2B5EF4-FFF2-40B4-BE49-F238E27FC236}">
                  <a16:creationId xmlns:a16="http://schemas.microsoft.com/office/drawing/2014/main" id="{BF3C5688-A2D0-530C-7C66-7BC6CCA4C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17" y="3723878"/>
              <a:ext cx="514739" cy="381375"/>
            </a:xfrm>
            <a:prstGeom prst="rect">
              <a:avLst/>
            </a:prstGeom>
            <a:noFill/>
            <a:ln>
              <a:noFill/>
            </a:ln>
          </p:spPr>
        </p:pic>
      </p:grpSp>
      <p:sp>
        <p:nvSpPr>
          <p:cNvPr id="8" name="TextBox 7">
            <a:extLst>
              <a:ext uri="{FF2B5EF4-FFF2-40B4-BE49-F238E27FC236}">
                <a16:creationId xmlns:a16="http://schemas.microsoft.com/office/drawing/2014/main" id="{10F46E99-6F02-CA01-CE97-0E722015B7B7}"/>
              </a:ext>
            </a:extLst>
          </p:cNvPr>
          <p:cNvSpPr txBox="1"/>
          <p:nvPr/>
        </p:nvSpPr>
        <p:spPr>
          <a:xfrm>
            <a:off x="3779912" y="2873866"/>
            <a:ext cx="409990"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Web Server</a:t>
            </a:r>
          </a:p>
        </p:txBody>
      </p:sp>
      <p:sp>
        <p:nvSpPr>
          <p:cNvPr id="11" name="Line 15">
            <a:extLst>
              <a:ext uri="{FF2B5EF4-FFF2-40B4-BE49-F238E27FC236}">
                <a16:creationId xmlns:a16="http://schemas.microsoft.com/office/drawing/2014/main" id="{671B38A7-9058-A644-428B-D7AD34BF2C77}"/>
              </a:ext>
            </a:extLst>
          </p:cNvPr>
          <p:cNvSpPr>
            <a:spLocks noChangeShapeType="1"/>
          </p:cNvSpPr>
          <p:nvPr/>
        </p:nvSpPr>
        <p:spPr bwMode="auto">
          <a:xfrm flipV="1">
            <a:off x="4355976" y="2176098"/>
            <a:ext cx="0" cy="415162"/>
          </a:xfrm>
          <a:prstGeom prst="line">
            <a:avLst/>
          </a:prstGeom>
          <a:noFill/>
          <a:ln w="25400">
            <a:solidFill>
              <a:schemeClr val="accent5">
                <a:lumMod val="40000"/>
                <a:lumOff val="60000"/>
              </a:schemeClr>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pic>
        <p:nvPicPr>
          <p:cNvPr id="17" name="Graphic 16" descr="Database outline">
            <a:extLst>
              <a:ext uri="{FF2B5EF4-FFF2-40B4-BE49-F238E27FC236}">
                <a16:creationId xmlns:a16="http://schemas.microsoft.com/office/drawing/2014/main" id="{D288ABA4-CDAC-D6C3-8BD6-6F34C7E3E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4405" y="2946388"/>
            <a:ext cx="318971" cy="318971"/>
          </a:xfrm>
          <a:prstGeom prst="rect">
            <a:avLst/>
          </a:prstGeom>
        </p:spPr>
      </p:pic>
      <p:sp>
        <p:nvSpPr>
          <p:cNvPr id="18" name="Inhaltsplatzhalter 1">
            <a:extLst>
              <a:ext uri="{FF2B5EF4-FFF2-40B4-BE49-F238E27FC236}">
                <a16:creationId xmlns:a16="http://schemas.microsoft.com/office/drawing/2014/main" id="{3D40AE63-E620-78FC-36AE-D7520F5445D7}"/>
              </a:ext>
            </a:extLst>
          </p:cNvPr>
          <p:cNvSpPr txBox="1">
            <a:spLocks/>
          </p:cNvSpPr>
          <p:nvPr/>
        </p:nvSpPr>
        <p:spPr>
          <a:xfrm>
            <a:off x="6108753" y="1742448"/>
            <a:ext cx="2016215" cy="1594608"/>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BYOI:</a:t>
            </a:r>
          </a:p>
          <a:p>
            <a:pPr>
              <a:lnSpc>
                <a:spcPct val="150000"/>
              </a:lnSpc>
            </a:pPr>
            <a:r>
              <a:rPr lang="en-GB" sz="1200" kern="1000" dirty="0">
                <a:solidFill>
                  <a:srgbClr val="686868"/>
                </a:solidFill>
                <a:latin typeface="+mj-lt"/>
                <a:ea typeface="+mj-ea"/>
                <a:cs typeface="+mj-cs"/>
              </a:rPr>
              <a:t>Update Text Widgets</a:t>
            </a:r>
          </a:p>
          <a:p>
            <a:pPr>
              <a:lnSpc>
                <a:spcPct val="150000"/>
              </a:lnSpc>
            </a:pPr>
            <a:r>
              <a:rPr lang="en-GB" sz="1200" kern="1000" dirty="0">
                <a:solidFill>
                  <a:srgbClr val="686868"/>
                </a:solidFill>
                <a:latin typeface="+mj-lt"/>
                <a:ea typeface="+mj-ea"/>
                <a:cs typeface="+mj-cs"/>
              </a:rPr>
              <a:t>Update Plots</a:t>
            </a:r>
          </a:p>
          <a:p>
            <a:pPr>
              <a:lnSpc>
                <a:spcPct val="150000"/>
              </a:lnSpc>
            </a:pPr>
            <a:r>
              <a:rPr lang="en-GB" sz="1200" kern="1000" dirty="0">
                <a:solidFill>
                  <a:srgbClr val="686868"/>
                </a:solidFill>
                <a:latin typeface="+mj-lt"/>
                <a:ea typeface="+mj-ea"/>
                <a:cs typeface="+mj-cs"/>
              </a:rPr>
              <a:t>Update SVG Graphics</a:t>
            </a:r>
          </a:p>
          <a:p>
            <a:pPr>
              <a:lnSpc>
                <a:spcPct val="150000"/>
              </a:lnSpc>
            </a:pPr>
            <a:r>
              <a:rPr lang="en-GB" sz="1200" kern="1000" dirty="0">
                <a:solidFill>
                  <a:srgbClr val="686868"/>
                </a:solidFill>
                <a:latin typeface="+mj-lt"/>
                <a:ea typeface="+mj-ea"/>
                <a:cs typeface="+mj-cs"/>
              </a:rPr>
              <a:t>Update Images</a:t>
            </a:r>
          </a:p>
        </p:txBody>
      </p:sp>
      <p:sp>
        <p:nvSpPr>
          <p:cNvPr id="34" name="Inhaltsplatzhalter 1">
            <a:extLst>
              <a:ext uri="{FF2B5EF4-FFF2-40B4-BE49-F238E27FC236}">
                <a16:creationId xmlns:a16="http://schemas.microsoft.com/office/drawing/2014/main" id="{315B99FE-76DC-8C77-1996-D514C1CAAF0A}"/>
              </a:ext>
            </a:extLst>
          </p:cNvPr>
          <p:cNvSpPr txBox="1">
            <a:spLocks/>
          </p:cNvSpPr>
          <p:nvPr/>
        </p:nvSpPr>
        <p:spPr>
          <a:xfrm>
            <a:off x="524096" y="2529184"/>
            <a:ext cx="2016215" cy="185725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lnSpc>
                <a:spcPct val="150000"/>
              </a:lnSpc>
            </a:pPr>
            <a:r>
              <a:rPr lang="en-GB" sz="1200" kern="1000" dirty="0">
                <a:solidFill>
                  <a:srgbClr val="686868"/>
                </a:solidFill>
                <a:latin typeface="+mj-lt"/>
                <a:ea typeface="+mj-ea"/>
                <a:cs typeface="+mj-cs"/>
              </a:rPr>
              <a:t>WICA brings control system data directly to the attributes on the user’s web page. </a:t>
            </a:r>
          </a:p>
          <a:p>
            <a:pPr>
              <a:lnSpc>
                <a:spcPct val="150000"/>
              </a:lnSpc>
            </a:pPr>
            <a:r>
              <a:rPr lang="en-GB" sz="1200" kern="1000" dirty="0">
                <a:solidFill>
                  <a:srgbClr val="686868"/>
                </a:solidFill>
                <a:latin typeface="+mj-lt"/>
                <a:ea typeface="+mj-ea"/>
                <a:cs typeface="+mj-cs"/>
              </a:rPr>
              <a:t>What you do with it is up to you !</a:t>
            </a:r>
          </a:p>
        </p:txBody>
      </p:sp>
    </p:spTree>
    <p:extLst>
      <p:ext uri="{BB962C8B-B14F-4D97-AF65-F5344CB8AC3E}">
        <p14:creationId xmlns:p14="http://schemas.microsoft.com/office/powerpoint/2010/main" val="1442637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dirty="0"/>
              <a:t>Wica – the simplest web page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WICA Resources</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pic>
        <p:nvPicPr>
          <p:cNvPr id="8" name="Picture 7">
            <a:extLst>
              <a:ext uri="{FF2B5EF4-FFF2-40B4-BE49-F238E27FC236}">
                <a16:creationId xmlns:a16="http://schemas.microsoft.com/office/drawing/2014/main" id="{E3275BBC-CB21-E5D7-E301-25011C5E3B5A}"/>
              </a:ext>
            </a:extLst>
          </p:cNvPr>
          <p:cNvPicPr>
            <a:picLocks noChangeAspect="1"/>
          </p:cNvPicPr>
          <p:nvPr/>
        </p:nvPicPr>
        <p:blipFill>
          <a:blip r:embed="rId2"/>
          <a:stretch>
            <a:fillRect/>
          </a:stretch>
        </p:blipFill>
        <p:spPr>
          <a:xfrm>
            <a:off x="827584" y="771550"/>
            <a:ext cx="4104456" cy="4060451"/>
          </a:xfrm>
          <a:prstGeom prst="rect">
            <a:avLst/>
          </a:prstGeom>
        </p:spPr>
      </p:pic>
      <p:sp>
        <p:nvSpPr>
          <p:cNvPr id="11" name="Content Placeholder 1">
            <a:extLst>
              <a:ext uri="{FF2B5EF4-FFF2-40B4-BE49-F238E27FC236}">
                <a16:creationId xmlns:a16="http://schemas.microsoft.com/office/drawing/2014/main" id="{7ACF63DF-1810-E382-D933-4B566EE64121}"/>
              </a:ext>
            </a:extLst>
          </p:cNvPr>
          <p:cNvSpPr txBox="1">
            <a:spLocks/>
          </p:cNvSpPr>
          <p:nvPr/>
        </p:nvSpPr>
        <p:spPr>
          <a:xfrm>
            <a:off x="5222773" y="1091094"/>
            <a:ext cx="3528393" cy="716704"/>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GitHub Projects</a:t>
            </a:r>
            <a:endParaRPr lang="en-GB" sz="1200" kern="1000" dirty="0">
              <a:ea typeface="+mj-ea"/>
              <a:cs typeface="+mj-cs"/>
              <a:hlinkClick r:id="rId3"/>
            </a:endParaRPr>
          </a:p>
          <a:p>
            <a:pPr marL="176400" indent="0">
              <a:buNone/>
            </a:pPr>
            <a:r>
              <a:rPr lang="en-GB" sz="1200" kern="1000" dirty="0">
                <a:ea typeface="+mj-ea"/>
                <a:cs typeface="+mj-cs"/>
                <a:hlinkClick r:id="rId4"/>
              </a:rPr>
              <a:t>https://github.com/paulscherrerinstitute/wica-http</a:t>
            </a:r>
            <a:endParaRPr lang="en-GB" sz="1200" kern="1000" dirty="0">
              <a:ea typeface="+mj-ea"/>
              <a:cs typeface="+mj-cs"/>
            </a:endParaRPr>
          </a:p>
          <a:p>
            <a:pPr marL="176400" indent="0">
              <a:buNone/>
            </a:pPr>
            <a:r>
              <a:rPr lang="en-GB" sz="1200" kern="1000" dirty="0">
                <a:ea typeface="+mj-ea"/>
                <a:cs typeface="+mj-cs"/>
                <a:hlinkClick r:id="rId5"/>
              </a:rPr>
              <a:t>https://</a:t>
            </a:r>
            <a:r>
              <a:rPr lang="en-GB" sz="1200" kern="1000" dirty="0" err="1">
                <a:ea typeface="+mj-ea"/>
                <a:cs typeface="+mj-cs"/>
                <a:hlinkClick r:id="rId5"/>
              </a:rPr>
              <a:t>github.com</a:t>
            </a:r>
            <a:r>
              <a:rPr lang="en-GB" sz="1200" kern="1000" dirty="0">
                <a:ea typeface="+mj-ea"/>
                <a:cs typeface="+mj-cs"/>
                <a:hlinkClick r:id="rId5"/>
              </a:rPr>
              <a:t>/</a:t>
            </a:r>
            <a:r>
              <a:rPr lang="en-GB" sz="1200" kern="1000" dirty="0" err="1">
                <a:ea typeface="+mj-ea"/>
                <a:cs typeface="+mj-cs"/>
                <a:hlinkClick r:id="rId5"/>
              </a:rPr>
              <a:t>paulscherrerinstitute</a:t>
            </a:r>
            <a:r>
              <a:rPr lang="en-GB" sz="1200" kern="1000" dirty="0">
                <a:ea typeface="+mj-ea"/>
                <a:cs typeface="+mj-cs"/>
                <a:hlinkClick r:id="rId5"/>
              </a:rPr>
              <a:t>/</a:t>
            </a:r>
            <a:r>
              <a:rPr lang="en-GB" sz="1200" kern="1000" dirty="0" err="1">
                <a:ea typeface="+mj-ea"/>
                <a:cs typeface="+mj-cs"/>
                <a:hlinkClick r:id="rId5"/>
              </a:rPr>
              <a:t>wica-js</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19" name="Content Placeholder 1">
            <a:extLst>
              <a:ext uri="{FF2B5EF4-FFF2-40B4-BE49-F238E27FC236}">
                <a16:creationId xmlns:a16="http://schemas.microsoft.com/office/drawing/2014/main" id="{B63538EB-37B2-61D6-A2D4-24EA440126B1}"/>
              </a:ext>
            </a:extLst>
          </p:cNvPr>
          <p:cNvSpPr txBox="1">
            <a:spLocks/>
          </p:cNvSpPr>
          <p:nvPr/>
        </p:nvSpPr>
        <p:spPr>
          <a:xfrm>
            <a:off x="5214642" y="2846704"/>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Internal Server</a:t>
            </a:r>
            <a:endParaRPr lang="en-GB" sz="1200" kern="1000" dirty="0">
              <a:ea typeface="+mj-ea"/>
              <a:cs typeface="+mj-cs"/>
              <a:hlinkClick r:id="rId3"/>
            </a:endParaRPr>
          </a:p>
          <a:p>
            <a:pPr marL="176400" indent="0">
              <a:buNone/>
            </a:pPr>
            <a:r>
              <a:rPr lang="en-GB" sz="1200" kern="1000" dirty="0">
                <a:ea typeface="+mj-ea"/>
                <a:cs typeface="+mj-cs"/>
                <a:hlinkClick r:id="rId3"/>
              </a:rPr>
              <a:t>https://gfa-wica.psi.ch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20" name="Content Placeholder 1">
            <a:extLst>
              <a:ext uri="{FF2B5EF4-FFF2-40B4-BE49-F238E27FC236}">
                <a16:creationId xmlns:a16="http://schemas.microsoft.com/office/drawing/2014/main" id="{8BBF2877-26A1-A613-B713-D604F01A6B33}"/>
              </a:ext>
            </a:extLst>
          </p:cNvPr>
          <p:cNvSpPr txBox="1">
            <a:spLocks/>
          </p:cNvSpPr>
          <p:nvPr/>
        </p:nvSpPr>
        <p:spPr>
          <a:xfrm>
            <a:off x="5222773" y="2220066"/>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External Server</a:t>
            </a:r>
            <a:endParaRPr lang="en-GB" sz="1200" kern="1000" dirty="0">
              <a:ea typeface="+mj-ea"/>
              <a:cs typeface="+mj-cs"/>
              <a:hlinkClick r:id="rId3"/>
            </a:endParaRPr>
          </a:p>
          <a:p>
            <a:pPr marL="176400" indent="0">
              <a:buNone/>
            </a:pPr>
            <a:r>
              <a:rPr lang="en-GB" sz="1200" kern="1000" dirty="0">
                <a:ea typeface="+mj-ea"/>
                <a:cs typeface="+mj-cs"/>
                <a:hlinkClick r:id="rId6"/>
              </a:rPr>
              <a:t>https://wica.psi.ch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Tree>
    <p:extLst>
      <p:ext uri="{BB962C8B-B14F-4D97-AF65-F5344CB8AC3E}">
        <p14:creationId xmlns:p14="http://schemas.microsoft.com/office/powerpoint/2010/main" val="146171052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776864" cy="3312368"/>
          </a:xfrm>
          <a:solidFill>
            <a:schemeClr val="accent1">
              <a:lumMod val="20000"/>
              <a:lumOff val="80000"/>
            </a:schemeClr>
          </a:solidFill>
        </p:spPr>
        <p:txBody>
          <a:bodyPr/>
          <a:lstStyle/>
          <a:p>
            <a:pPr marL="176400" indent="0">
              <a:buNone/>
            </a:pPr>
            <a:r>
              <a:rPr lang="en-GB" sz="1600" kern="1000" dirty="0">
                <a:ea typeface="+mj-ea"/>
                <a:cs typeface="+mj-cs"/>
              </a:rPr>
              <a:t>WICA provides a mechanism for accessing live control system data both in and outside PSI</a:t>
            </a:r>
          </a:p>
          <a:p>
            <a:pPr marL="176400" indent="0">
              <a:buNone/>
            </a:pPr>
            <a:endParaRPr lang="en-GB" sz="1600" kern="1000" dirty="0">
              <a:ea typeface="+mj-ea"/>
              <a:cs typeface="+mj-cs"/>
            </a:endParaRPr>
          </a:p>
          <a:p>
            <a:pPr marL="176400" indent="0">
              <a:buNone/>
            </a:pPr>
            <a:r>
              <a:rPr lang="en-GB" sz="1600" kern="1000" dirty="0">
                <a:ea typeface="+mj-ea"/>
                <a:cs typeface="+mj-cs"/>
              </a:rPr>
              <a:t>WICA works on phones, tablets, laptops, desktops without the need to install anything</a:t>
            </a:r>
          </a:p>
          <a:p>
            <a:pPr marL="176400" indent="0">
              <a:buNone/>
            </a:pPr>
            <a:endParaRPr lang="en-GB" sz="1600" kern="1000" dirty="0">
              <a:ea typeface="+mj-ea"/>
              <a:cs typeface="+mj-cs"/>
            </a:endParaRPr>
          </a:p>
          <a:p>
            <a:pPr marL="176400" indent="0">
              <a:buNone/>
            </a:pPr>
            <a:r>
              <a:rPr lang="en-GB" sz="1600" kern="1000" dirty="0">
                <a:ea typeface="+mj-ea"/>
                <a:cs typeface="+mj-cs"/>
              </a:rPr>
              <a:t>Creating text displays can be done very easily and quickly</a:t>
            </a:r>
          </a:p>
          <a:p>
            <a:pPr marL="176400" indent="0">
              <a:buNone/>
            </a:pPr>
            <a:endParaRPr lang="en-GB" sz="1600" kern="1000" dirty="0">
              <a:ea typeface="+mj-ea"/>
              <a:cs typeface="+mj-cs"/>
            </a:endParaRPr>
          </a:p>
          <a:p>
            <a:pPr marL="176400" indent="0">
              <a:buNone/>
            </a:pPr>
            <a:r>
              <a:rPr lang="en-GB" sz="1600" kern="1000" dirty="0">
                <a:ea typeface="+mj-ea"/>
                <a:cs typeface="+mj-cs"/>
              </a:rPr>
              <a:t>Richer user experiences are possible but require extra programmatic effort</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Given our resource situation we need to think carefully about where they makes sense</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If you want to find out more please get in touch</a:t>
            </a: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Summary</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17</a:t>
            </a:fld>
            <a:endParaRPr lang="de-DE" dirty="0"/>
          </a:p>
        </p:txBody>
      </p:sp>
    </p:spTree>
    <p:extLst>
      <p:ext uri="{BB962C8B-B14F-4D97-AF65-F5344CB8AC3E}">
        <p14:creationId xmlns:p14="http://schemas.microsoft.com/office/powerpoint/2010/main" val="3350510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18</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a:t>
            </a:r>
            <a:endParaRPr lang="en-GB" b="1" dirty="0"/>
          </a:p>
          <a:p>
            <a:pPr marL="0" indent="0">
              <a:buNone/>
            </a:pPr>
            <a:r>
              <a:rPr lang="en-GB" sz="1400" b="1" noProof="0" dirty="0"/>
              <a:t>Simon Ebner for his encouragement on my learning journey</a:t>
            </a:r>
            <a:br>
              <a:rPr lang="en-GB" sz="1400" b="1" noProof="0" dirty="0"/>
            </a:br>
            <a:br>
              <a:rPr lang="en-GB" sz="1400" b="1" noProof="0" dirty="0"/>
            </a:br>
            <a:r>
              <a:rPr lang="en-GB" sz="1400" b="1" noProof="0" dirty="0"/>
              <a:t>Also to Daniel </a:t>
            </a:r>
            <a:r>
              <a:rPr lang="en-GB" sz="1400" b="1" noProof="0" dirty="0" err="1"/>
              <a:t>Lauk</a:t>
            </a:r>
            <a:r>
              <a:rPr lang="en-GB" sz="1400" b="1" noProof="0" dirty="0"/>
              <a:t>, ex office buddy and my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Bonus Slides</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771550"/>
            <a:ext cx="7885186" cy="4104456"/>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Several years ago a friend of mine working in industry told me: </a:t>
            </a:r>
          </a:p>
          <a:p>
            <a:pPr marL="177800" lvl="1" indent="0">
              <a:buNone/>
            </a:pPr>
            <a:r>
              <a:rPr lang="en-GB" sz="1600" dirty="0"/>
              <a:t>“the days of the desktop client application are over”</a:t>
            </a:r>
          </a:p>
          <a:p>
            <a:pPr marL="177800" lvl="1" indent="0">
              <a:buNone/>
            </a:pPr>
            <a:r>
              <a:rPr lang="en-GB" sz="1600" dirty="0"/>
              <a:t>“nobody makes applications that way any more, everything is in the browser”</a:t>
            </a:r>
          </a:p>
          <a:p>
            <a:pPr marL="177800" lvl="1" indent="0">
              <a:buNone/>
            </a:pPr>
            <a:br>
              <a:rPr lang="en-GB" sz="1600" dirty="0"/>
            </a:br>
            <a:r>
              <a:rPr lang="en-GB" sz="1600" dirty="0"/>
              <a:t>That got me thinking:</a:t>
            </a:r>
          </a:p>
          <a:p>
            <a:pPr lvl="1"/>
            <a:r>
              <a:rPr lang="en-GB" sz="1600" dirty="0"/>
              <a:t>Are we somehow </a:t>
            </a:r>
            <a:r>
              <a:rPr lang="en-GB" sz="1600" i="1" dirty="0"/>
              <a:t>missing a trick</a:t>
            </a:r>
            <a:r>
              <a:rPr lang="en-GB" sz="1600" dirty="0"/>
              <a:t> at PSI, should we be making controls applications using the web ?</a:t>
            </a:r>
          </a:p>
          <a:p>
            <a:pPr lvl="1"/>
            <a:r>
              <a:rPr lang="en-GB" sz="1600" dirty="0"/>
              <a:t>Is our scientific environment so </a:t>
            </a:r>
            <a:r>
              <a:rPr lang="en-GB" sz="1600" i="1" dirty="0"/>
              <a:t>special</a:t>
            </a:r>
            <a:r>
              <a:rPr lang="en-GB" sz="1600" dirty="0"/>
              <a:t> that we can ignore what’s going on in software engineering elsewhere ?</a:t>
            </a:r>
          </a:p>
          <a:p>
            <a:pPr lvl="1"/>
            <a:r>
              <a:rPr lang="en-GB" sz="1600" dirty="0"/>
              <a:t>What would be the </a:t>
            </a:r>
            <a:r>
              <a:rPr lang="en-GB" sz="1600" i="1" dirty="0"/>
              <a:t>benefits</a:t>
            </a:r>
            <a:r>
              <a:rPr lang="en-GB" sz="1600" dirty="0"/>
              <a:t> and </a:t>
            </a:r>
            <a:r>
              <a:rPr lang="en-GB" sz="1600" i="1" dirty="0"/>
              <a:t>challenges</a:t>
            </a:r>
            <a:r>
              <a:rPr lang="en-GB" sz="1600" dirty="0"/>
              <a:t> of bringing our control system to the web?</a:t>
            </a:r>
          </a:p>
          <a:p>
            <a:pPr marL="177800" lvl="1" indent="0">
              <a:buNone/>
            </a:pPr>
            <a:endParaRPr lang="en-GB" sz="1600" dirty="0"/>
          </a:p>
          <a:p>
            <a:pPr marL="177800" lvl="1" indent="0">
              <a:buNone/>
            </a:pPr>
            <a:r>
              <a:rPr lang="en-GB" sz="1600" dirty="0"/>
              <a:t>This talk is far too short to present that topic in any detail. Instead I will present briefly my very early experiences looking into this.</a:t>
            </a:r>
            <a:br>
              <a:rPr lang="en-GB" sz="1600" dirty="0"/>
            </a:br>
            <a:endParaRPr lang="en-GB" sz="1600" dirty="0"/>
          </a:p>
          <a:p>
            <a:pPr marL="177800" lvl="1" indent="0">
              <a:buNone/>
            </a:pPr>
            <a:r>
              <a:rPr lang="en-GB" sz="1600" dirty="0"/>
              <a:t>Then, to make things more concrete I will present a new tool called WICA.</a:t>
            </a:r>
            <a:br>
              <a:rPr lang="en-GB" sz="1600" dirty="0"/>
            </a:br>
            <a:r>
              <a:rPr lang="en-GB" sz="1600" dirty="0"/>
              <a:t>  </a:t>
            </a:r>
          </a:p>
        </p:txBody>
      </p:sp>
    </p:spTree>
    <p:extLst>
      <p:ext uri="{BB962C8B-B14F-4D97-AF65-F5344CB8AC3E}">
        <p14:creationId xmlns:p14="http://schemas.microsoft.com/office/powerpoint/2010/main" val="1308186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Is our lab willing to pay that price, or </a:t>
            </a:r>
            <a:r>
              <a:rPr lang="en-GB" sz="1200" kern="1000">
                <a:solidFill>
                  <a:srgbClr val="686868"/>
                </a:solidFill>
                <a:latin typeface="+mj-lt"/>
                <a:ea typeface="+mj-ea"/>
                <a:cs typeface="+mj-cs"/>
              </a:rPr>
              <a:t>do we </a:t>
            </a:r>
            <a:r>
              <a:rPr lang="en-GB" sz="1200" kern="1000" dirty="0">
                <a:solidFill>
                  <a:srgbClr val="686868"/>
                </a:solidFill>
                <a:latin typeface="+mj-lt"/>
                <a:ea typeface="+mj-ea"/>
                <a:cs typeface="+mj-cs"/>
              </a:rPr>
              <a:t>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571750"/>
            <a:ext cx="1368859" cy="1008112"/>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or text editor to create your graphic.</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26</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466563" y="3743903"/>
            <a:ext cx="918437" cy="33448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marL="36000" algn="ctr">
              <a:lnSpc>
                <a:spcPct val="110000"/>
              </a:lnSpc>
              <a:spcBef>
                <a:spcPts val="0"/>
              </a:spcBef>
              <a:defRPr sz="1400" kern="1000" spc="30">
                <a:cs typeface="Franklin Gothic Book"/>
              </a:defRPr>
            </a:lvl1pPr>
          </a:lstStyle>
          <a:p>
            <a:r>
              <a:rPr lang="en-US" sz="1050" dirty="0"/>
              <a:t>Users</a:t>
            </a:r>
            <a:endParaRPr lang="de-CH" sz="1050" dirty="0" err="1"/>
          </a:p>
        </p:txBody>
      </p:sp>
      <p:sp>
        <p:nvSpPr>
          <p:cNvPr id="89" name="TextBox 88"/>
          <p:cNvSpPr txBox="1"/>
          <p:nvPr/>
        </p:nvSpPr>
        <p:spPr>
          <a:xfrm>
            <a:off x="3085184" y="1420577"/>
            <a:ext cx="2900352" cy="2879364"/>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endParaRPr lang="de-CH" sz="1350" kern="1000" spc="23" dirty="0" err="1">
              <a:latin typeface="+mn-lt"/>
              <a:cs typeface="Franklin Gothic Book"/>
            </a:endParaRPr>
          </a:p>
        </p:txBody>
      </p:sp>
      <p:sp>
        <p:nvSpPr>
          <p:cNvPr id="46" name="TextBox 45"/>
          <p:cNvSpPr txBox="1"/>
          <p:nvPr/>
        </p:nvSpPr>
        <p:spPr>
          <a:xfrm>
            <a:off x="6197593" y="897564"/>
            <a:ext cx="1722779" cy="1404156"/>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3" name="Title 2"/>
          <p:cNvSpPr>
            <a:spLocks noGrp="1"/>
          </p:cNvSpPr>
          <p:nvPr>
            <p:ph type="title"/>
          </p:nvPr>
        </p:nvSpPr>
        <p:spPr/>
        <p:txBody>
          <a:bodyPr/>
          <a:lstStyle/>
          <a:p>
            <a:r>
              <a:rPr lang="en-US" dirty="0"/>
              <a:t>WICA Overview Picture</a:t>
            </a:r>
            <a:endParaRPr lang="de-CH" dirty="0"/>
          </a:p>
        </p:txBody>
      </p:sp>
      <p:sp>
        <p:nvSpPr>
          <p:cNvPr id="85" name="Content Placeholder 1"/>
          <p:cNvSpPr>
            <a:spLocks noGrp="1"/>
          </p:cNvSpPr>
          <p:nvPr>
            <p:ph sz="quarter" idx="4294967295"/>
          </p:nvPr>
        </p:nvSpPr>
        <p:spPr>
          <a:xfrm>
            <a:off x="1249402" y="4411584"/>
            <a:ext cx="2376263" cy="605593"/>
          </a:xfrm>
        </p:spPr>
        <p:txBody>
          <a:bodyPr/>
          <a:lstStyle/>
          <a:p>
            <a:pPr marL="0" indent="0">
              <a:buNone/>
            </a:pPr>
            <a:r>
              <a:rPr lang="en-US" sz="1200" dirty="0">
                <a:solidFill>
                  <a:schemeClr val="accent2">
                    <a:lumMod val="75000"/>
                  </a:schemeClr>
                </a:solidFill>
              </a:rPr>
              <a:t>Observation: most of this technology is given to us “for free”– the goal is NOT to write lots of software!</a:t>
            </a:r>
            <a:endParaRPr lang="de-CH" sz="1200" dirty="0">
              <a:solidFill>
                <a:schemeClr val="accent2">
                  <a:lumMod val="75000"/>
                </a:schemeClr>
              </a:solidFill>
            </a:endParaRPr>
          </a:p>
        </p:txBody>
      </p:sp>
      <p:sp>
        <p:nvSpPr>
          <p:cNvPr id="6" name="TextBox 5"/>
          <p:cNvSpPr txBox="1"/>
          <p:nvPr/>
        </p:nvSpPr>
        <p:spPr>
          <a:xfrm>
            <a:off x="3323081" y="1539004"/>
            <a:ext cx="1026114" cy="5753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WICA-HTTP</a:t>
            </a:r>
          </a:p>
          <a:p>
            <a:r>
              <a:rPr lang="en-US" sz="1350" dirty="0"/>
              <a:t>Server</a:t>
            </a:r>
            <a:endParaRPr lang="de-CH" sz="1350" dirty="0" err="1"/>
          </a:p>
        </p:txBody>
      </p:sp>
      <p:sp>
        <p:nvSpPr>
          <p:cNvPr id="8" name="TextBox 7"/>
          <p:cNvSpPr txBox="1"/>
          <p:nvPr/>
        </p:nvSpPr>
        <p:spPr>
          <a:xfrm>
            <a:off x="3323081" y="2632241"/>
            <a:ext cx="1026114" cy="812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050" dirty="0"/>
              <a:t>Web Server</a:t>
            </a:r>
            <a:endParaRPr lang="de-CH" sz="1050" dirty="0" err="1"/>
          </a:p>
        </p:txBody>
      </p:sp>
      <p:sp>
        <p:nvSpPr>
          <p:cNvPr id="9" name="TextBox 8"/>
          <p:cNvSpPr txBox="1"/>
          <p:nvPr/>
        </p:nvSpPr>
        <p:spPr>
          <a:xfrm>
            <a:off x="1466563" y="2387237"/>
            <a:ext cx="912212" cy="10425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b" anchorCtr="0">
            <a:noAutofit/>
          </a:bodyPr>
          <a:lstStyle>
            <a:defPPr>
              <a:defRPr lang="de-CH"/>
            </a:defPPr>
            <a:lvl1pPr algn="ctr">
              <a:lnSpc>
                <a:spcPct val="110000"/>
              </a:lnSpc>
              <a:spcBef>
                <a:spcPts val="0"/>
              </a:spcBef>
              <a:defRPr sz="1800" kern="1000" spc="30">
                <a:cs typeface="Franklin Gothic Book"/>
              </a:defRPr>
            </a:lvl1pPr>
          </a:lstStyle>
          <a:p>
            <a:pPr marL="27000"/>
            <a:r>
              <a:rPr lang="en-US" sz="1050" dirty="0"/>
              <a:t>Web Browser</a:t>
            </a:r>
          </a:p>
          <a:p>
            <a:r>
              <a:rPr lang="en-US" sz="1050" dirty="0"/>
              <a:t>(desktop, tablet, mobile…)</a:t>
            </a:r>
            <a:endParaRPr lang="de-CH" sz="1050" dirty="0" err="1"/>
          </a:p>
        </p:txBody>
      </p:sp>
      <p:sp>
        <p:nvSpPr>
          <p:cNvPr id="10" name="TextBox 9"/>
          <p:cNvSpPr txBox="1"/>
          <p:nvPr/>
        </p:nvSpPr>
        <p:spPr>
          <a:xfrm>
            <a:off x="4713529" y="2632241"/>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11" name="TextBox 10"/>
          <p:cNvSpPr txBox="1"/>
          <p:nvPr/>
        </p:nvSpPr>
        <p:spPr>
          <a:xfrm>
            <a:off x="4819783" y="3623187"/>
            <a:ext cx="992759" cy="5222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WICA-JS</a:t>
            </a:r>
            <a:endParaRPr lang="de-CH" sz="1350" dirty="0" err="1"/>
          </a:p>
        </p:txBody>
      </p:sp>
      <p:grpSp>
        <p:nvGrpSpPr>
          <p:cNvPr id="90" name="Group 89"/>
          <p:cNvGrpSpPr/>
          <p:nvPr/>
        </p:nvGrpSpPr>
        <p:grpSpPr>
          <a:xfrm>
            <a:off x="6481285" y="1279537"/>
            <a:ext cx="1223063" cy="834776"/>
            <a:chOff x="6613658" y="1706049"/>
            <a:chExt cx="1630750" cy="1113035"/>
          </a:xfrm>
          <a:solidFill>
            <a:schemeClr val="bg1">
              <a:lumMod val="85000"/>
            </a:schemeClr>
          </a:solidFill>
        </p:grpSpPr>
        <p:sp>
          <p:nvSpPr>
            <p:cNvPr id="7" name="TextBox 6"/>
            <p:cNvSpPr txBox="1"/>
            <p:nvPr/>
          </p:nvSpPr>
          <p:spPr>
            <a:xfrm>
              <a:off x="6613658" y="1706049"/>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2" name="TextBox 11"/>
            <p:cNvSpPr txBox="1"/>
            <p:nvPr/>
          </p:nvSpPr>
          <p:spPr>
            <a:xfrm>
              <a:off x="6763786" y="205200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3" name="TextBox 12"/>
            <p:cNvSpPr txBox="1"/>
            <p:nvPr/>
          </p:nvSpPr>
          <p:spPr>
            <a:xfrm>
              <a:off x="6920730" y="238703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grpSp>
      <p:cxnSp>
        <p:nvCxnSpPr>
          <p:cNvPr id="15" name="Straight Connector 14"/>
          <p:cNvCxnSpPr/>
          <p:nvPr/>
        </p:nvCxnSpPr>
        <p:spPr bwMode="auto">
          <a:xfrm>
            <a:off x="4349196" y="1790277"/>
            <a:ext cx="2230864" cy="686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bwMode="auto">
          <a:xfrm flipH="1">
            <a:off x="4333923" y="3057804"/>
            <a:ext cx="364334" cy="0"/>
          </a:xfrm>
          <a:prstGeom prst="line">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25" name="Straight Connector 24"/>
          <p:cNvCxnSpPr>
            <a:endCxn id="8" idx="1"/>
          </p:cNvCxnSpPr>
          <p:nvPr/>
        </p:nvCxnSpPr>
        <p:spPr bwMode="auto">
          <a:xfrm>
            <a:off x="2378776" y="3038259"/>
            <a:ext cx="944306" cy="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35" name="TextBox 34"/>
          <p:cNvSpPr txBox="1"/>
          <p:nvPr/>
        </p:nvSpPr>
        <p:spPr>
          <a:xfrm>
            <a:off x="4802564" y="2742199"/>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37" name="TextBox 36"/>
          <p:cNvSpPr txBox="1"/>
          <p:nvPr/>
        </p:nvSpPr>
        <p:spPr>
          <a:xfrm>
            <a:off x="4770569" y="1505867"/>
            <a:ext cx="992759" cy="320792"/>
          </a:xfrm>
          <a:prstGeom prst="rect">
            <a:avLst/>
          </a:prstGeom>
          <a:noFill/>
        </p:spPr>
        <p:txBody>
          <a:bodyPr wrap="squar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CA (get, monitor)</a:t>
            </a:r>
            <a:endParaRPr lang="de-CH" sz="1050" kern="1000" spc="23" dirty="0" err="1">
              <a:solidFill>
                <a:schemeClr val="accent5">
                  <a:lumMod val="60000"/>
                  <a:lumOff val="40000"/>
                </a:schemeClr>
              </a:solidFill>
              <a:latin typeface="+mn-lt"/>
              <a:ea typeface="+mn-ea"/>
              <a:cs typeface="Franklin Gothic Book"/>
            </a:endParaRPr>
          </a:p>
        </p:txBody>
      </p:sp>
      <p:sp>
        <p:nvSpPr>
          <p:cNvPr id="38" name="TextBox 37"/>
          <p:cNvSpPr txBox="1"/>
          <p:nvPr/>
        </p:nvSpPr>
        <p:spPr>
          <a:xfrm>
            <a:off x="2490660" y="2824570"/>
            <a:ext cx="594524" cy="191300"/>
          </a:xfrm>
          <a:prstGeom prst="rect">
            <a:avLst/>
          </a:prstGeom>
          <a:noFill/>
        </p:spPr>
        <p:txBody>
          <a:bodyPr wrap="non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(GET)</a:t>
            </a:r>
            <a:endParaRPr lang="de-CH" sz="1050" kern="1000" spc="23" dirty="0" err="1">
              <a:solidFill>
                <a:schemeClr val="accent5">
                  <a:lumMod val="60000"/>
                  <a:lumOff val="40000"/>
                </a:schemeClr>
              </a:solidFill>
              <a:latin typeface="+mn-lt"/>
              <a:ea typeface="+mn-ea"/>
              <a:cs typeface="Franklin Gothic Book"/>
            </a:endParaRPr>
          </a:p>
        </p:txBody>
      </p:sp>
      <p:sp>
        <p:nvSpPr>
          <p:cNvPr id="39" name="TextBox 38"/>
          <p:cNvSpPr txBox="1"/>
          <p:nvPr/>
        </p:nvSpPr>
        <p:spPr>
          <a:xfrm>
            <a:off x="1990957" y="1529549"/>
            <a:ext cx="1083107" cy="207452"/>
          </a:xfrm>
          <a:prstGeom prst="rect">
            <a:avLst/>
          </a:prstGeom>
          <a:noFill/>
        </p:spPr>
        <p:txBody>
          <a:bodyPr wrap="square" lIns="0" tIns="0" rIns="0" bIns="0" rtlCol="0" anchor="t">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(POST, GET)</a:t>
            </a:r>
            <a:endParaRPr lang="de-CH" sz="1050" kern="1000" spc="23" dirty="0" err="1">
              <a:solidFill>
                <a:schemeClr val="accent5">
                  <a:lumMod val="60000"/>
                  <a:lumOff val="40000"/>
                </a:schemeClr>
              </a:solidFill>
              <a:latin typeface="+mn-lt"/>
              <a:ea typeface="+mn-ea"/>
              <a:cs typeface="Franklin Gothic Book"/>
            </a:endParaRPr>
          </a:p>
        </p:txBody>
      </p:sp>
      <p:sp>
        <p:nvSpPr>
          <p:cNvPr id="44" name="Rectangular Callout 43"/>
          <p:cNvSpPr/>
          <p:nvPr/>
        </p:nvSpPr>
        <p:spPr bwMode="auto">
          <a:xfrm>
            <a:off x="4505827" y="1984842"/>
            <a:ext cx="1377617" cy="468111"/>
          </a:xfrm>
          <a:prstGeom prst="wedgeRectCallout">
            <a:avLst>
              <a:gd name="adj1" fmla="val -10470"/>
              <a:gd name="adj2" fmla="val 8882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Provides the status display webpages for the control system users</a:t>
            </a:r>
            <a:endParaRPr lang="de-CH" sz="900" dirty="0">
              <a:latin typeface="Times" charset="0"/>
            </a:endParaRPr>
          </a:p>
        </p:txBody>
      </p:sp>
      <p:sp>
        <p:nvSpPr>
          <p:cNvPr id="45" name="Rectangular Callout 44"/>
          <p:cNvSpPr/>
          <p:nvPr/>
        </p:nvSpPr>
        <p:spPr bwMode="auto">
          <a:xfrm>
            <a:off x="3826447" y="800221"/>
            <a:ext cx="1609649" cy="508714"/>
          </a:xfrm>
          <a:prstGeom prst="wedgeRectCallout">
            <a:avLst>
              <a:gd name="adj1" fmla="val -32982"/>
              <a:gd name="adj2" fmla="val 9247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Serves EPICS live status information via HTML5 Server Sent Event (SSE) data stream.</a:t>
            </a:r>
            <a:endParaRPr lang="de-CH" sz="900" dirty="0">
              <a:latin typeface="Times" charset="0"/>
            </a:endParaRPr>
          </a:p>
        </p:txBody>
      </p:sp>
      <p:sp>
        <p:nvSpPr>
          <p:cNvPr id="47" name="Rectangular Callout 46"/>
          <p:cNvSpPr/>
          <p:nvPr/>
        </p:nvSpPr>
        <p:spPr bwMode="auto">
          <a:xfrm>
            <a:off x="3690312" y="4479229"/>
            <a:ext cx="1961808" cy="525089"/>
          </a:xfrm>
          <a:prstGeom prst="wedgeRectCallout">
            <a:avLst>
              <a:gd name="adj1" fmla="val 18693"/>
              <a:gd name="adj2" fmla="val -115298"/>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A JS library for updating control system web pages, using data received from the WICA-HTTP service.</a:t>
            </a:r>
            <a:endParaRPr lang="de-CH" sz="900" dirty="0">
              <a:latin typeface="Times" charset="0"/>
            </a:endParaRPr>
          </a:p>
        </p:txBody>
      </p:sp>
      <p:sp>
        <p:nvSpPr>
          <p:cNvPr id="48" name="Rectangular Callout 47"/>
          <p:cNvSpPr/>
          <p:nvPr/>
        </p:nvSpPr>
        <p:spPr bwMode="auto">
          <a:xfrm>
            <a:off x="2118420" y="796844"/>
            <a:ext cx="1566181" cy="508715"/>
          </a:xfrm>
          <a:prstGeom prst="wedgeRectCallout">
            <a:avLst>
              <a:gd name="adj1" fmla="val 41979"/>
              <a:gd name="adj2" fmla="val 959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a:latin typeface="Times" charset="0"/>
              </a:rPr>
              <a:t>An HTTP/EPICS gateway  for accessing live control system data.</a:t>
            </a:r>
            <a:endParaRPr lang="de-CH" sz="900" dirty="0">
              <a:latin typeface="Times" charset="0"/>
            </a:endParaRPr>
          </a:p>
        </p:txBody>
      </p:sp>
      <p:sp>
        <p:nvSpPr>
          <p:cNvPr id="51" name="Rectangular Callout 50"/>
          <p:cNvSpPr/>
          <p:nvPr/>
        </p:nvSpPr>
        <p:spPr bwMode="auto">
          <a:xfrm>
            <a:off x="6197594" y="2619865"/>
            <a:ext cx="1685157" cy="1149136"/>
          </a:xfrm>
          <a:prstGeom prst="wedgeRectCallout">
            <a:avLst>
              <a:gd name="adj1" fmla="val -73975"/>
              <a:gd name="adj2" fmla="val -873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Uses HTML, CSS, Javascript to define the structure, appearance and dynamic behavior of the control system webpages.</a:t>
            </a:r>
          </a:p>
          <a:p>
            <a:pPr defTabSz="685800">
              <a:spcBef>
                <a:spcPct val="0"/>
              </a:spcBef>
            </a:pPr>
            <a:endParaRPr lang="en-US" sz="900" dirty="0">
              <a:latin typeface="Times" charset="0"/>
            </a:endParaRPr>
          </a:p>
          <a:p>
            <a:pPr defTabSz="685800">
              <a:spcBef>
                <a:spcPct val="0"/>
              </a:spcBef>
            </a:pPr>
            <a:r>
              <a:rPr lang="en-US" sz="900" dirty="0">
                <a:latin typeface="Times" charset="0"/>
              </a:rPr>
              <a:t>Uses data-</a:t>
            </a:r>
            <a:r>
              <a:rPr lang="en-US" sz="900" dirty="0" err="1">
                <a:latin typeface="Times" charset="0"/>
              </a:rPr>
              <a:t>wica</a:t>
            </a:r>
            <a:r>
              <a:rPr lang="en-US" sz="900" dirty="0">
                <a:latin typeface="Times" charset="0"/>
              </a:rPr>
              <a:t>-* attributes to make the webpages “control system aware”.</a:t>
            </a:r>
            <a:endParaRPr lang="de-CH" sz="900" dirty="0">
              <a:latin typeface="Times" charset="0"/>
            </a:endParaRPr>
          </a:p>
        </p:txBody>
      </p:sp>
      <p:sp>
        <p:nvSpPr>
          <p:cNvPr id="52" name="Rectangular Callout 51"/>
          <p:cNvSpPr/>
          <p:nvPr/>
        </p:nvSpPr>
        <p:spPr bwMode="auto">
          <a:xfrm>
            <a:off x="6196287" y="4483457"/>
            <a:ext cx="1663943" cy="516633"/>
          </a:xfrm>
          <a:prstGeom prst="wedgeRectCallout">
            <a:avLst>
              <a:gd name="adj1" fmla="val -76135"/>
              <a:gd name="adj2" fmla="val -15957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Renders the browser’s webpage to reflect live values received from the WICA-HTTP service.</a:t>
            </a:r>
            <a:endParaRPr lang="de-CH" sz="900" dirty="0">
              <a:latin typeface="Times" charset="0"/>
            </a:endParaRPr>
          </a:p>
        </p:txBody>
      </p:sp>
      <p:cxnSp>
        <p:nvCxnSpPr>
          <p:cNvPr id="68" name="Elbow Connector 67"/>
          <p:cNvCxnSpPr>
            <a:stCxn id="8" idx="2"/>
            <a:endCxn id="11" idx="1"/>
          </p:cNvCxnSpPr>
          <p:nvPr/>
        </p:nvCxnSpPr>
        <p:spPr bwMode="auto">
          <a:xfrm rot="16200000" flipH="1">
            <a:off x="4107953" y="3172462"/>
            <a:ext cx="440015" cy="983645"/>
          </a:xfrm>
          <a:prstGeom prst="bentConnector2">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82" name="Elbow Connector 81"/>
          <p:cNvCxnSpPr>
            <a:endCxn id="9" idx="0"/>
          </p:cNvCxnSpPr>
          <p:nvPr/>
        </p:nvCxnSpPr>
        <p:spPr bwMode="auto">
          <a:xfrm rot="10800000" flipV="1">
            <a:off x="1922669" y="1796459"/>
            <a:ext cx="1406379" cy="590778"/>
          </a:xfrm>
          <a:prstGeom prst="bentConnector2">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92" name="Group 91"/>
          <p:cNvGrpSpPr/>
          <p:nvPr/>
        </p:nvGrpSpPr>
        <p:grpSpPr>
          <a:xfrm>
            <a:off x="1576225" y="2492477"/>
            <a:ext cx="690374" cy="212589"/>
            <a:chOff x="627600" y="3649602"/>
            <a:chExt cx="920498" cy="283452"/>
          </a:xfrm>
        </p:grpSpPr>
        <p:pic>
          <p:nvPicPr>
            <p:cNvPr id="86" name="Picture 85" descr="Google Chrome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27600" y="3664817"/>
              <a:ext cx="243408" cy="243408"/>
            </a:xfrm>
            <a:prstGeom prst="rect">
              <a:avLst/>
            </a:prstGeom>
          </p:spPr>
        </p:pic>
        <p:pic>
          <p:nvPicPr>
            <p:cNvPr id="87" name="Picture 86" descr="Safari (web browser)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09" y="3660136"/>
              <a:ext cx="274060" cy="272918"/>
            </a:xfrm>
            <a:prstGeom prst="rect">
              <a:avLst/>
            </a:prstGeom>
          </p:spPr>
        </p:pic>
        <p:pic>
          <p:nvPicPr>
            <p:cNvPr id="88" name="Picture 87" descr="Firefox – Wikipedja, wolna encyklo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47" y="3649602"/>
              <a:ext cx="283451" cy="283451"/>
            </a:xfrm>
            <a:prstGeom prst="rect">
              <a:avLst/>
            </a:prstGeom>
          </p:spPr>
        </p:pic>
      </p:grpSp>
      <p:pic>
        <p:nvPicPr>
          <p:cNvPr id="98" name="Picture 97" descr="File:System-users-3.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469" y="3789941"/>
            <a:ext cx="251971" cy="251971"/>
          </a:xfrm>
          <a:prstGeom prst="rect">
            <a:avLst/>
          </a:prstGeom>
        </p:spPr>
      </p:pic>
      <p:pic>
        <p:nvPicPr>
          <p:cNvPr id="102" name="Picture 101" descr="EPICS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840" y="889076"/>
            <a:ext cx="378042" cy="280095"/>
          </a:xfrm>
          <a:prstGeom prst="rect">
            <a:avLst/>
          </a:prstGeom>
        </p:spPr>
      </p:pic>
      <p:cxnSp>
        <p:nvCxnSpPr>
          <p:cNvPr id="144" name="Straight Connector 143"/>
          <p:cNvCxnSpPr/>
          <p:nvPr/>
        </p:nvCxnSpPr>
        <p:spPr bwMode="auto">
          <a:xfrm flipH="1">
            <a:off x="1929002" y="3444477"/>
            <a:ext cx="2415" cy="291718"/>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73255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4" grpId="0" animBg="1"/>
      <p:bldP spid="45" grpId="0" animBg="1"/>
      <p:bldP spid="47" grpId="0" animBg="1"/>
      <p:bldP spid="48"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28</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771550"/>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gr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spTree>
    <p:extLst>
      <p:ext uri="{BB962C8B-B14F-4D97-AF65-F5344CB8AC3E}">
        <p14:creationId xmlns:p14="http://schemas.microsoft.com/office/powerpoint/2010/main" val="22718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70" grpId="0" animBg="1"/>
      <p:bldP spid="74" grpId="0"/>
      <p:bldP spid="79" grpId="0" animBg="1"/>
      <p:bldP spid="81" grpId="0" animBg="1"/>
      <p:bldP spid="8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9EB6-1CC8-95B8-90ED-F3F8B5A95A9F}"/>
              </a:ext>
            </a:extLst>
          </p:cNvPr>
          <p:cNvSpPr>
            <a:spLocks noGrp="1"/>
          </p:cNvSpPr>
          <p:nvPr>
            <p:ph type="title"/>
          </p:nvPr>
        </p:nvSpPr>
        <p:spPr>
          <a:xfrm>
            <a:off x="2077211" y="216000"/>
            <a:ext cx="5879165" cy="381375"/>
          </a:xfrm>
        </p:spPr>
        <p:txBody>
          <a:bodyPr/>
          <a:lstStyle/>
          <a:p>
            <a:r>
              <a:rPr lang="en-CH" dirty="0"/>
              <a:t>Sunset on Desktop Client Applications</a:t>
            </a:r>
          </a:p>
        </p:txBody>
      </p:sp>
      <p:sp>
        <p:nvSpPr>
          <p:cNvPr id="4" name="Slide Number Placeholder 3">
            <a:extLst>
              <a:ext uri="{FF2B5EF4-FFF2-40B4-BE49-F238E27FC236}">
                <a16:creationId xmlns:a16="http://schemas.microsoft.com/office/drawing/2014/main" id="{3A5D3AA4-799C-ED3A-9772-5AEB77A56C4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sp>
        <p:nvSpPr>
          <p:cNvPr id="11" name="Inhaltsplatzhalter 1">
            <a:extLst>
              <a:ext uri="{FF2B5EF4-FFF2-40B4-BE49-F238E27FC236}">
                <a16:creationId xmlns:a16="http://schemas.microsoft.com/office/drawing/2014/main" id="{230C0D83-2A65-AA02-14A8-9323EB6ACB72}"/>
              </a:ext>
            </a:extLst>
          </p:cNvPr>
          <p:cNvSpPr txBox="1">
            <a:spLocks/>
          </p:cNvSpPr>
          <p:nvPr/>
        </p:nvSpPr>
        <p:spPr>
          <a:xfrm>
            <a:off x="4453092" y="4659982"/>
            <a:ext cx="350328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…we loved you, but is it time to move on ? </a:t>
            </a:r>
            <a:endParaRPr lang="en-GB" sz="1600" kern="1000" dirty="0">
              <a:solidFill>
                <a:srgbClr val="686868"/>
              </a:solidFill>
              <a:latin typeface="+mj-lt"/>
              <a:ea typeface="+mj-ea"/>
              <a:cs typeface="+mj-cs"/>
            </a:endParaRPr>
          </a:p>
        </p:txBody>
      </p:sp>
      <p:pic>
        <p:nvPicPr>
          <p:cNvPr id="17" name="Picture 16" descr="Sunset by the beach">
            <a:extLst>
              <a:ext uri="{FF2B5EF4-FFF2-40B4-BE49-F238E27FC236}">
                <a16:creationId xmlns:a16="http://schemas.microsoft.com/office/drawing/2014/main" id="{2694B519-408D-C0E1-3ACB-B9F4028B6095}"/>
              </a:ext>
            </a:extLst>
          </p:cNvPr>
          <p:cNvPicPr>
            <a:picLocks noChangeAspect="1"/>
          </p:cNvPicPr>
          <p:nvPr/>
        </p:nvPicPr>
        <p:blipFill>
          <a:blip r:embed="rId3"/>
          <a:stretch>
            <a:fillRect/>
          </a:stretch>
        </p:blipFill>
        <p:spPr>
          <a:xfrm>
            <a:off x="1043608" y="699542"/>
            <a:ext cx="6840760" cy="3915899"/>
          </a:xfrm>
          <a:prstGeom prst="rect">
            <a:avLst/>
          </a:prstGeom>
        </p:spPr>
      </p:pic>
    </p:spTree>
    <p:extLst>
      <p:ext uri="{BB962C8B-B14F-4D97-AF65-F5344CB8AC3E}">
        <p14:creationId xmlns:p14="http://schemas.microsoft.com/office/powerpoint/2010/main" val="15419064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0" y="216000"/>
            <a:ext cx="6704843" cy="381375"/>
          </a:xfrm>
        </p:spPr>
        <p:txBody>
          <a:bodyPr/>
          <a:lstStyle/>
          <a:p>
            <a:r>
              <a:rPr lang="en-CH" dirty="0"/>
              <a:t>Desktop Client Applications – wtf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331640" y="4705991"/>
            <a:ext cx="5976664" cy="278119"/>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today’s GUI architectures have been determined by design decisions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2FA29-CE98-779B-B9C4-D843F12B386A}"/>
              </a:ext>
            </a:extLst>
          </p:cNvPr>
          <p:cNvSpPr>
            <a:spLocks noGrp="1"/>
          </p:cNvSpPr>
          <p:nvPr>
            <p:ph type="title"/>
          </p:nvPr>
        </p:nvSpPr>
        <p:spPr/>
        <p:txBody>
          <a:bodyPr/>
          <a:lstStyle/>
          <a:p>
            <a:r>
              <a:rPr lang="en-CH" dirty="0"/>
              <a:t>Control System </a:t>
            </a:r>
            <a:r>
              <a:rPr lang="en-CH" sz="2000" dirty="0"/>
              <a:t>➔ </a:t>
            </a:r>
            <a:r>
              <a:rPr lang="en-CH" dirty="0"/>
              <a:t>Web: an </a:t>
            </a:r>
            <a:r>
              <a:rPr lang="en-CH" i="1" dirty="0"/>
              <a:t>impossible</a:t>
            </a:r>
            <a:r>
              <a:rPr lang="en-CH" dirty="0"/>
              <a:t> task ?</a:t>
            </a:r>
          </a:p>
        </p:txBody>
      </p:sp>
      <p:sp>
        <p:nvSpPr>
          <p:cNvPr id="4" name="Slide Number Placeholder 3">
            <a:extLst>
              <a:ext uri="{FF2B5EF4-FFF2-40B4-BE49-F238E27FC236}">
                <a16:creationId xmlns:a16="http://schemas.microsoft.com/office/drawing/2014/main" id="{A5D79E94-3930-6836-87C9-10675287FFB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4" descr="EPICS - Wikipedia">
            <a:extLst>
              <a:ext uri="{FF2B5EF4-FFF2-40B4-BE49-F238E27FC236}">
                <a16:creationId xmlns:a16="http://schemas.microsoft.com/office/drawing/2014/main" id="{4932DF9E-7851-B109-F7B8-84BCDDA5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641934"/>
            <a:ext cx="2950979" cy="2186409"/>
          </a:xfrm>
          <a:prstGeom prst="rect">
            <a:avLst/>
          </a:prstGeom>
          <a:solidFill>
            <a:schemeClr val="accent1"/>
          </a:solidFill>
          <a:ln>
            <a:solidFill>
              <a:schemeClr val="accent1"/>
            </a:solidFill>
          </a:ln>
        </p:spPr>
      </p:pic>
      <p:pic>
        <p:nvPicPr>
          <p:cNvPr id="2050" name="Picture 2" descr="Web-Design Website Design Das - Kostenloses Bild auf Pixabay">
            <a:extLst>
              <a:ext uri="{FF2B5EF4-FFF2-40B4-BE49-F238E27FC236}">
                <a16:creationId xmlns:a16="http://schemas.microsoft.com/office/drawing/2014/main" id="{B012408D-F476-4C93-8F78-1923CBB99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635646"/>
            <a:ext cx="3285586" cy="218640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C91F1C79-D5BC-C5C3-EC55-0EF8EC30CBAC}"/>
              </a:ext>
            </a:extLst>
          </p:cNvPr>
          <p:cNvSpPr/>
          <p:nvPr/>
        </p:nvSpPr>
        <p:spPr bwMode="auto">
          <a:xfrm>
            <a:off x="3904660" y="2609461"/>
            <a:ext cx="1163151"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dirty="0"/>
          </a:p>
        </p:txBody>
      </p:sp>
      <p:sp>
        <p:nvSpPr>
          <p:cNvPr id="10" name="Title 2">
            <a:extLst>
              <a:ext uri="{FF2B5EF4-FFF2-40B4-BE49-F238E27FC236}">
                <a16:creationId xmlns:a16="http://schemas.microsoft.com/office/drawing/2014/main" id="{16675251-B102-4B65-D28F-77C856B77B2D}"/>
              </a:ext>
            </a:extLst>
          </p:cNvPr>
          <p:cNvSpPr txBox="1">
            <a:spLocks/>
          </p:cNvSpPr>
          <p:nvPr/>
        </p:nvSpPr>
        <p:spPr bwMode="auto">
          <a:xfrm>
            <a:off x="2070188" y="555526"/>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 </a:t>
            </a:r>
            <a:r>
              <a:rPr lang="en-CH" i="1" dirty="0"/>
              <a:t>pointless</a:t>
            </a:r>
            <a:r>
              <a:rPr lang="en-CH" dirty="0"/>
              <a:t> task ?</a:t>
            </a:r>
          </a:p>
        </p:txBody>
      </p:sp>
      <p:sp>
        <p:nvSpPr>
          <p:cNvPr id="11" name="Title 2">
            <a:extLst>
              <a:ext uri="{FF2B5EF4-FFF2-40B4-BE49-F238E27FC236}">
                <a16:creationId xmlns:a16="http://schemas.microsoft.com/office/drawing/2014/main" id="{190E344A-7804-6488-4064-236BF427E1F7}"/>
              </a:ext>
            </a:extLst>
          </p:cNvPr>
          <p:cNvSpPr txBox="1">
            <a:spLocks/>
          </p:cNvSpPr>
          <p:nvPr/>
        </p:nvSpPr>
        <p:spPr bwMode="auto">
          <a:xfrm>
            <a:off x="2048763" y="915566"/>
            <a:ext cx="694251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an [</a:t>
            </a:r>
            <a:r>
              <a:rPr lang="en-CH" i="1" dirty="0"/>
              <a:t>insert adjective</a:t>
            </a:r>
            <a:r>
              <a:rPr lang="en-CH" dirty="0"/>
              <a:t>] task ?</a:t>
            </a:r>
          </a:p>
        </p:txBody>
      </p:sp>
      <p:sp>
        <p:nvSpPr>
          <p:cNvPr id="13" name="Inhaltsplatzhalter 1">
            <a:extLst>
              <a:ext uri="{FF2B5EF4-FFF2-40B4-BE49-F238E27FC236}">
                <a16:creationId xmlns:a16="http://schemas.microsoft.com/office/drawing/2014/main" id="{69B7EBE0-5C9B-F145-FA09-37FCFE4016C8}"/>
              </a:ext>
            </a:extLst>
          </p:cNvPr>
          <p:cNvSpPr txBox="1">
            <a:spLocks/>
          </p:cNvSpPr>
          <p:nvPr/>
        </p:nvSpPr>
        <p:spPr>
          <a:xfrm>
            <a:off x="807740" y="3939902"/>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use of web technologies at PSI has invoked strong feelings on both sides</a:t>
            </a:r>
            <a:endParaRPr lang="en-GB" sz="1600" kern="1000" dirty="0">
              <a:solidFill>
                <a:srgbClr val="686868"/>
              </a:solidFill>
              <a:latin typeface="+mj-lt"/>
              <a:ea typeface="+mj-ea"/>
              <a:cs typeface="+mj-cs"/>
            </a:endParaRPr>
          </a:p>
        </p:txBody>
      </p:sp>
      <p:sp>
        <p:nvSpPr>
          <p:cNvPr id="14" name="Inhaltsplatzhalter 1">
            <a:extLst>
              <a:ext uri="{FF2B5EF4-FFF2-40B4-BE49-F238E27FC236}">
                <a16:creationId xmlns:a16="http://schemas.microsoft.com/office/drawing/2014/main" id="{BFB8D8C1-FA48-91BA-6076-8A657F874EF6}"/>
              </a:ext>
            </a:extLst>
          </p:cNvPr>
          <p:cNvSpPr txBox="1">
            <a:spLocks/>
          </p:cNvSpPr>
          <p:nvPr/>
        </p:nvSpPr>
        <p:spPr>
          <a:xfrm>
            <a:off x="1619672" y="4247555"/>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web can bring benefits, when used </a:t>
            </a:r>
            <a:r>
              <a:rPr lang="en-GB" sz="1400" i="1" kern="1000" dirty="0">
                <a:solidFill>
                  <a:srgbClr val="686868"/>
                </a:solidFill>
                <a:latin typeface="+mj-lt"/>
                <a:ea typeface="+mj-ea"/>
                <a:cs typeface="+mj-cs"/>
              </a:rPr>
              <a:t>appropriately</a:t>
            </a:r>
            <a:r>
              <a:rPr lang="en-GB" sz="1400" kern="1000" dirty="0">
                <a:solidFill>
                  <a:srgbClr val="686868"/>
                </a:solidFill>
                <a:latin typeface="+mj-lt"/>
                <a:ea typeface="+mj-ea"/>
                <a:cs typeface="+mj-cs"/>
              </a:rPr>
              <a:t>, but doesn’t come for free</a:t>
            </a:r>
            <a:endParaRPr lang="en-GB" sz="1600" kern="1000" dirty="0">
              <a:solidFill>
                <a:srgbClr val="686868"/>
              </a:solidFill>
              <a:latin typeface="+mj-lt"/>
              <a:ea typeface="+mj-ea"/>
              <a:cs typeface="+mj-cs"/>
            </a:endParaRPr>
          </a:p>
        </p:txBody>
      </p:sp>
      <p:sp>
        <p:nvSpPr>
          <p:cNvPr id="2" name="Inhaltsplatzhalter 1">
            <a:extLst>
              <a:ext uri="{FF2B5EF4-FFF2-40B4-BE49-F238E27FC236}">
                <a16:creationId xmlns:a16="http://schemas.microsoft.com/office/drawing/2014/main" id="{1E9E7A64-7743-AFCB-70B6-B67A5DF77F56}"/>
              </a:ext>
            </a:extLst>
          </p:cNvPr>
          <p:cNvSpPr txBox="1">
            <a:spLocks/>
          </p:cNvSpPr>
          <p:nvPr/>
        </p:nvSpPr>
        <p:spPr>
          <a:xfrm>
            <a:off x="1331640" y="4587974"/>
            <a:ext cx="6980933"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 …during the last couple of years I have been looking at some of the trade-offs</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073171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0" presetClass="emph" presetSubtype="0" fill="hold" grpId="1" nodeType="clickEffect">
                                  <p:stCondLst>
                                    <p:cond delay="0"/>
                                  </p:stCondLst>
                                  <p:childTnLst>
                                    <p:animClr clrSpc="hsl" dir="cw">
                                      <p:cBhvr override="childStyle">
                                        <p:cTn id="15" dur="500" fill="hold"/>
                                        <p:tgtEl>
                                          <p:spTgt spid="10"/>
                                        </p:tgtEl>
                                        <p:attrNameLst>
                                          <p:attrName>style.color</p:attrName>
                                        </p:attrNameLst>
                                      </p:cBhvr>
                                      <p:by>
                                        <p:hsl h="0" s="12549" l="25098"/>
                                      </p:by>
                                    </p:animClr>
                                    <p:animClr clrSpc="hsl" dir="cw">
                                      <p:cBhvr>
                                        <p:cTn id="16" dur="500" fill="hold"/>
                                        <p:tgtEl>
                                          <p:spTgt spid="10"/>
                                        </p:tgtEl>
                                        <p:attrNameLst>
                                          <p:attrName>fillcolor</p:attrName>
                                        </p:attrNameLst>
                                      </p:cBhvr>
                                      <p:by>
                                        <p:hsl h="0" s="12549" l="25098"/>
                                      </p:by>
                                    </p:animClr>
                                    <p:animClr clrSpc="hsl" dir="cw">
                                      <p:cBhvr>
                                        <p:cTn id="17" dur="500" fill="hold"/>
                                        <p:tgtEl>
                                          <p:spTgt spid="10"/>
                                        </p:tgtEl>
                                        <p:attrNameLst>
                                          <p:attrName>stroke.color</p:attrName>
                                        </p:attrNameLst>
                                      </p:cBhvr>
                                      <p:by>
                                        <p:hsl h="0" s="12549" l="25098"/>
                                      </p:by>
                                    </p:animClr>
                                    <p:set>
                                      <p:cBhvr>
                                        <p:cTn id="18" dur="500" fill="hold"/>
                                        <p:tgtEl>
                                          <p:spTgt spid="10"/>
                                        </p:tgtEl>
                                        <p:attrNameLst>
                                          <p:attrName>fill.type</p:attrName>
                                        </p:attrNameLst>
                                      </p:cBhvr>
                                      <p:to>
                                        <p:strVal val="solid"/>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P spid="13" grpId="0"/>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F3102-B941-DD9B-F6A1-92A3DC6D3F6A}"/>
              </a:ext>
            </a:extLst>
          </p:cNvPr>
          <p:cNvSpPr>
            <a:spLocks noGrp="1"/>
          </p:cNvSpPr>
          <p:nvPr>
            <p:ph type="title"/>
          </p:nvPr>
        </p:nvSpPr>
        <p:spPr>
          <a:xfrm>
            <a:off x="2077211" y="318167"/>
            <a:ext cx="5663141" cy="381375"/>
          </a:xfrm>
        </p:spPr>
        <p:txBody>
          <a:bodyPr/>
          <a:lstStyle/>
          <a:p>
            <a:r>
              <a:rPr lang="en-CH" sz="2000" dirty="0"/>
              <a:t>A short interrupt…</a:t>
            </a:r>
          </a:p>
        </p:txBody>
      </p:sp>
      <p:sp>
        <p:nvSpPr>
          <p:cNvPr id="4" name="Slide Number Placeholder 3">
            <a:extLst>
              <a:ext uri="{FF2B5EF4-FFF2-40B4-BE49-F238E27FC236}">
                <a16:creationId xmlns:a16="http://schemas.microsoft.com/office/drawing/2014/main" id="{E671A908-7D2F-E840-0681-1C89C3F4FD3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pic>
        <p:nvPicPr>
          <p:cNvPr id="1026" name="Picture 2" descr="Political Parties">
            <a:extLst>
              <a:ext uri="{FF2B5EF4-FFF2-40B4-BE49-F238E27FC236}">
                <a16:creationId xmlns:a16="http://schemas.microsoft.com/office/drawing/2014/main" id="{765785BF-71F6-80DF-EE40-47D6653DB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87886"/>
            <a:ext cx="4741912" cy="296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political parties in Switzerland - Wikipedia">
            <a:extLst>
              <a:ext uri="{FF2B5EF4-FFF2-40B4-BE49-F238E27FC236}">
                <a16:creationId xmlns:a16="http://schemas.microsoft.com/office/drawing/2014/main" id="{E7BF02B5-84A3-B7CD-780A-3FF289CB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99742"/>
            <a:ext cx="2600055" cy="1574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A1022-E5E2-7F7E-447A-64E53A33E8F3}"/>
              </a:ext>
            </a:extLst>
          </p:cNvPr>
          <p:cNvSpPr txBox="1"/>
          <p:nvPr/>
        </p:nvSpPr>
        <p:spPr>
          <a:xfrm>
            <a:off x="2147777" y="4763386"/>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6" name="Inhaltsplatzhalter 1">
            <a:extLst>
              <a:ext uri="{FF2B5EF4-FFF2-40B4-BE49-F238E27FC236}">
                <a16:creationId xmlns:a16="http://schemas.microsoft.com/office/drawing/2014/main" id="{D84F09E8-1AEC-4079-4CBB-BBC378A0F181}"/>
              </a:ext>
            </a:extLst>
          </p:cNvPr>
          <p:cNvSpPr txBox="1">
            <a:spLocks/>
          </p:cNvSpPr>
          <p:nvPr/>
        </p:nvSpPr>
        <p:spPr>
          <a:xfrm>
            <a:off x="1331640" y="447219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 Party Political Broadcast on behalf of the web community !</a:t>
            </a:r>
          </a:p>
        </p:txBody>
      </p:sp>
    </p:spTree>
    <p:extLst>
      <p:ext uri="{BB962C8B-B14F-4D97-AF65-F5344CB8AC3E}">
        <p14:creationId xmlns:p14="http://schemas.microsoft.com/office/powerpoint/2010/main" val="10749025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987574"/>
            <a:ext cx="7742237" cy="3744416"/>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achievable… animations, sound, speech-synthesis, messaging… can be integrated quickly with powerful libraries.</a:t>
            </a:r>
          </a:p>
          <a:p>
            <a:pPr>
              <a:spcAft>
                <a:spcPts val="1200"/>
              </a:spcAft>
            </a:pPr>
            <a:r>
              <a:rPr lang="en-GB" sz="1400" kern="1000" dirty="0">
                <a:solidFill>
                  <a:srgbClr val="686868"/>
                </a:solidFill>
                <a:latin typeface="+mj-lt"/>
                <a:ea typeface="+mj-ea"/>
                <a:cs typeface="+mj-cs"/>
              </a:rPr>
              <a:t>Web technologies help our on-site staff respond quickly to issues in our facilities.</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 </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A Pilot Web Project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BB05DD-46A4-4D79-B6BB-64EE18F1AFB8}"/>
              </a:ext>
            </a:extLst>
          </p:cNvPr>
          <p:cNvSpPr>
            <a:spLocks noGrp="1"/>
          </p:cNvSpPr>
          <p:nvPr>
            <p:ph type="title"/>
          </p:nvPr>
        </p:nvSpPr>
        <p:spPr/>
        <p:txBody>
          <a:bodyPr/>
          <a:lstStyle/>
          <a:p>
            <a:r>
              <a:rPr lang="en-CH" dirty="0"/>
              <a:t>How to start ?</a:t>
            </a:r>
          </a:p>
        </p:txBody>
      </p:sp>
      <p:sp>
        <p:nvSpPr>
          <p:cNvPr id="4" name="Slide Number Placeholder 3">
            <a:extLst>
              <a:ext uri="{FF2B5EF4-FFF2-40B4-BE49-F238E27FC236}">
                <a16:creationId xmlns:a16="http://schemas.microsoft.com/office/drawing/2014/main" id="{9A50B02C-99B2-3901-799F-D0D4720D062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pic>
        <p:nvPicPr>
          <p:cNvPr id="4098" name="Picture 2" descr="Do The Simplest Thing That Could Possibly Work. - Quotespictures.com">
            <a:extLst>
              <a:ext uri="{FF2B5EF4-FFF2-40B4-BE49-F238E27FC236}">
                <a16:creationId xmlns:a16="http://schemas.microsoft.com/office/drawing/2014/main" id="{242436B8-3B74-766C-EB68-2FFE4FF2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9582"/>
            <a:ext cx="555923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5953"/>
      </p:ext>
    </p:extLst>
  </p:cSld>
  <p:clrMapOvr>
    <a:masterClrMapping/>
  </p:clrMapOvr>
  <p:transition spd="med"/>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{09AF71F8-C95A-E249-8139-ACFCA6EF7BFF}tf16401369</Template>
  <TotalTime>3321</TotalTime>
  <Words>2126</Words>
  <Application>Microsoft Macintosh PowerPoint</Application>
  <PresentationFormat>On-screen Show (16:9)</PresentationFormat>
  <Paragraphs>281</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Calibri</vt:lpstr>
      <vt:lpstr>Courier New</vt:lpstr>
      <vt:lpstr>Georgia</vt:lpstr>
      <vt:lpstr>Symbol</vt:lpstr>
      <vt:lpstr>Times</vt:lpstr>
      <vt:lpstr>PSI-Powerpoint-Master Calibri V2</vt:lpstr>
      <vt:lpstr>WICA: an extra tool in our Control System Toolkit</vt:lpstr>
      <vt:lpstr>Introduction</vt:lpstr>
      <vt:lpstr>Sunset on Desktop Client Applications</vt:lpstr>
      <vt:lpstr>Desktop Client Applications – wtf ?</vt:lpstr>
      <vt:lpstr>Control System ➔ Web: an impossible task ?</vt:lpstr>
      <vt:lpstr>A short interrupt…</vt:lpstr>
      <vt:lpstr>Web Project - Benefits</vt:lpstr>
      <vt:lpstr>A Pilot Web Project - PROSCAN Status Page </vt:lpstr>
      <vt:lpstr>How to start ?</vt:lpstr>
      <vt:lpstr>PowerPoint Presentation</vt:lpstr>
      <vt:lpstr>HTTP: the lingua-franca of our connected world</vt:lpstr>
      <vt:lpstr>Where to Start 2 – PSI GUI Review</vt:lpstr>
      <vt:lpstr>WICA – Less is more</vt:lpstr>
      <vt:lpstr>Wica – the simplest web page</vt:lpstr>
      <vt:lpstr>Attempting the risky – a live demo of WICA ?</vt:lpstr>
      <vt:lpstr>WICA Resources</vt:lpstr>
      <vt:lpstr>Summary</vt:lpstr>
      <vt:lpstr>Thank you for your attention :-)</vt:lpstr>
      <vt:lpstr>Bonus Slides</vt:lpstr>
      <vt:lpstr>Web Projects - Challenges</vt:lpstr>
      <vt:lpstr>Leveraging WICA – supported workflows</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WICA Overview Picture</vt:lpstr>
      <vt:lpstr>WICA – Less is more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90</cp:revision>
  <cp:lastPrinted>2015-09-30T13:23:15Z</cp:lastPrinted>
  <dcterms:created xsi:type="dcterms:W3CDTF">2017-11-09T13:54:50Z</dcterms:created>
  <dcterms:modified xsi:type="dcterms:W3CDTF">2022-11-21T18:36:53Z</dcterms:modified>
</cp:coreProperties>
</file>